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147138141" r:id="rId2"/>
    <p:sldId id="2147138122" r:id="rId3"/>
    <p:sldId id="257" r:id="rId4"/>
    <p:sldId id="272" r:id="rId5"/>
    <p:sldId id="2147138142" r:id="rId6"/>
    <p:sldId id="2147138160" r:id="rId7"/>
    <p:sldId id="2147138152" r:id="rId8"/>
    <p:sldId id="271" r:id="rId9"/>
    <p:sldId id="2147138124" r:id="rId10"/>
    <p:sldId id="2147138146" r:id="rId11"/>
    <p:sldId id="2147138157" r:id="rId12"/>
    <p:sldId id="2147138155" r:id="rId13"/>
    <p:sldId id="2147138156" r:id="rId14"/>
    <p:sldId id="2147138162" r:id="rId15"/>
    <p:sldId id="267" r:id="rId16"/>
    <p:sldId id="268" r:id="rId17"/>
  </p:sldIdLst>
  <p:sldSz cx="12192000" cy="6858000"/>
  <p:notesSz cx="12192000" cy="6858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9586"/>
    <a:srgbClr val="6CB1E3"/>
    <a:srgbClr val="EC2480"/>
    <a:srgbClr val="E244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63A7F6-5182-43DF-8342-689DD23C11E8}" v="1" dt="2025-04-23T12:52:40.38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4660"/>
  </p:normalViewPr>
  <p:slideViewPr>
    <p:cSldViewPr>
      <p:cViewPr varScale="1">
        <p:scale>
          <a:sx n="147" d="100"/>
          <a:sy n="147" d="100"/>
        </p:scale>
        <p:origin x="588" y="11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593C736B-1C88-45BE-B329-AD7396B8153C}" type="datetimeFigureOut">
              <a:rPr lang="pl-PL" smtClean="0"/>
              <a:t>25.04.2025</a:t>
            </a:fld>
            <a:endParaRPr lang="pl-PL"/>
          </a:p>
        </p:txBody>
      </p:sp>
      <p:sp>
        <p:nvSpPr>
          <p:cNvPr id="4" name="Symbol zastępczy obrazu slajdu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21E4AC0E-23B9-443F-9529-A5F3AFB69C4A}" type="slidenum">
              <a:rPr lang="pl-PL" smtClean="0"/>
              <a:t>‹#›</a:t>
            </a:fld>
            <a:endParaRPr lang="pl-PL"/>
          </a:p>
        </p:txBody>
      </p:sp>
    </p:spTree>
    <p:extLst>
      <p:ext uri="{BB962C8B-B14F-4D97-AF65-F5344CB8AC3E}">
        <p14:creationId xmlns:p14="http://schemas.microsoft.com/office/powerpoint/2010/main" val="4199890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b="1" dirty="0">
                <a:solidFill>
                  <a:prstClr val="black">
                    <a:lumMod val="50000"/>
                    <a:lumOff val="50000"/>
                  </a:prstClr>
                </a:solidFill>
                <a:latin typeface="Century Gothic" panose="020B0502020202020204" pitchFamily="34" charset="0"/>
              </a:rPr>
              <a:t>Naturalność autentyczność styl wiarygodność </a:t>
            </a:r>
          </a:p>
          <a:p>
            <a:pPr algn="l" defTabSz="685800">
              <a:defRPr/>
            </a:pPr>
            <a:r>
              <a:rPr lang="pl-PL" b="1" dirty="0">
                <a:solidFill>
                  <a:prstClr val="black">
                    <a:lumMod val="50000"/>
                    <a:lumOff val="50000"/>
                  </a:prstClr>
                </a:solidFill>
                <a:latin typeface="Century Gothic" panose="020B0502020202020204" pitchFamily="34" charset="0"/>
              </a:rPr>
              <a:t>rzemiosło </a:t>
            </a:r>
          </a:p>
          <a:p>
            <a:pPr algn="l" defTabSz="685800">
              <a:defRPr/>
            </a:pPr>
            <a:r>
              <a:rPr lang="pl-PL" sz="1050" i="1" dirty="0">
                <a:solidFill>
                  <a:prstClr val="black">
                    <a:lumMod val="50000"/>
                    <a:lumOff val="50000"/>
                  </a:prstClr>
                </a:solidFill>
                <a:latin typeface="Century Gothic" panose="020B0502020202020204" pitchFamily="34" charset="0"/>
              </a:rPr>
              <a:t>(jakość)</a:t>
            </a:r>
          </a:p>
          <a:p>
            <a:pPr algn="ctr" defTabSz="685800">
              <a:defRPr/>
            </a:pPr>
            <a:endParaRPr lang="pl-PL" i="1" dirty="0">
              <a:solidFill>
                <a:prstClr val="black"/>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l-PL" b="1" dirty="0">
              <a:solidFill>
                <a:prstClr val="black">
                  <a:lumMod val="50000"/>
                  <a:lumOff val="50000"/>
                </a:prstClr>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l-PL" b="1" dirty="0">
              <a:solidFill>
                <a:prstClr val="black">
                  <a:lumMod val="50000"/>
                  <a:lumOff val="50000"/>
                </a:prstClr>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l-PL" b="1" dirty="0">
              <a:solidFill>
                <a:prstClr val="black">
                  <a:lumMod val="50000"/>
                  <a:lumOff val="50000"/>
                </a:prstClr>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l-PL" b="1" dirty="0">
              <a:solidFill>
                <a:prstClr val="black">
                  <a:lumMod val="50000"/>
                  <a:lumOff val="50000"/>
                </a:prstClr>
              </a:solidFill>
              <a:latin typeface="Century Gothic" panose="020B0502020202020204" pitchFamily="34" charset="0"/>
            </a:endParaRPr>
          </a:p>
          <a:p>
            <a:endParaRPr lang="pl-PL" dirty="0"/>
          </a:p>
        </p:txBody>
      </p:sp>
      <p:sp>
        <p:nvSpPr>
          <p:cNvPr id="4" name="Symbol zastępczy numeru slajdu 3"/>
          <p:cNvSpPr>
            <a:spLocks noGrp="1"/>
          </p:cNvSpPr>
          <p:nvPr>
            <p:ph type="sldNum" sz="quarter" idx="5"/>
          </p:nvPr>
        </p:nvSpPr>
        <p:spPr/>
        <p:txBody>
          <a:bodyPr/>
          <a:lstStyle/>
          <a:p>
            <a:fld id="{33E950F1-77D6-401B-A985-DCFE120D30FF}" type="slidenum">
              <a:rPr lang="pl-PL" smtClean="0"/>
              <a:t>9</a:t>
            </a:fld>
            <a:endParaRPr lang="pl-PL"/>
          </a:p>
        </p:txBody>
      </p:sp>
    </p:spTree>
    <p:extLst>
      <p:ext uri="{BB962C8B-B14F-4D97-AF65-F5344CB8AC3E}">
        <p14:creationId xmlns:p14="http://schemas.microsoft.com/office/powerpoint/2010/main" val="3010366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CF879-66E1-7265-C0C6-780FAEC2A0D9}"/>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93CBFBD0-469D-C4C2-1851-0C86BCB49490}"/>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C5350B07-C288-B420-BE84-323A50281B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b="1" dirty="0">
                <a:solidFill>
                  <a:prstClr val="black">
                    <a:lumMod val="50000"/>
                    <a:lumOff val="50000"/>
                  </a:prstClr>
                </a:solidFill>
                <a:latin typeface="Century Gothic" panose="020B0502020202020204" pitchFamily="34" charset="0"/>
              </a:rPr>
              <a:t>Naturalność autentyczność styl wiarygodność </a:t>
            </a:r>
          </a:p>
          <a:p>
            <a:pPr algn="l" defTabSz="685800">
              <a:defRPr/>
            </a:pPr>
            <a:r>
              <a:rPr lang="pl-PL" b="1" dirty="0">
                <a:solidFill>
                  <a:prstClr val="black">
                    <a:lumMod val="50000"/>
                    <a:lumOff val="50000"/>
                  </a:prstClr>
                </a:solidFill>
                <a:latin typeface="Century Gothic" panose="020B0502020202020204" pitchFamily="34" charset="0"/>
              </a:rPr>
              <a:t>rzemiosło </a:t>
            </a:r>
          </a:p>
          <a:p>
            <a:pPr algn="l" defTabSz="685800">
              <a:defRPr/>
            </a:pPr>
            <a:r>
              <a:rPr lang="pl-PL" sz="1050" i="1" dirty="0">
                <a:solidFill>
                  <a:prstClr val="black">
                    <a:lumMod val="50000"/>
                    <a:lumOff val="50000"/>
                  </a:prstClr>
                </a:solidFill>
                <a:latin typeface="Century Gothic" panose="020B0502020202020204" pitchFamily="34" charset="0"/>
              </a:rPr>
              <a:t>(jakość)</a:t>
            </a:r>
          </a:p>
          <a:p>
            <a:pPr algn="ctr" defTabSz="685800">
              <a:defRPr/>
            </a:pPr>
            <a:endParaRPr lang="pl-PL" i="1" dirty="0">
              <a:solidFill>
                <a:prstClr val="black"/>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l-PL" b="1" dirty="0">
              <a:solidFill>
                <a:prstClr val="black">
                  <a:lumMod val="50000"/>
                  <a:lumOff val="50000"/>
                </a:prstClr>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l-PL" b="1" dirty="0">
              <a:solidFill>
                <a:prstClr val="black">
                  <a:lumMod val="50000"/>
                  <a:lumOff val="50000"/>
                </a:prstClr>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l-PL" b="1" dirty="0">
              <a:solidFill>
                <a:prstClr val="black">
                  <a:lumMod val="50000"/>
                  <a:lumOff val="50000"/>
                </a:prstClr>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l-PL" b="1" dirty="0">
              <a:solidFill>
                <a:prstClr val="black">
                  <a:lumMod val="50000"/>
                  <a:lumOff val="50000"/>
                </a:prstClr>
              </a:solidFill>
              <a:latin typeface="Century Gothic" panose="020B0502020202020204" pitchFamily="34" charset="0"/>
            </a:endParaRPr>
          </a:p>
          <a:p>
            <a:endParaRPr lang="pl-PL" dirty="0"/>
          </a:p>
        </p:txBody>
      </p:sp>
      <p:sp>
        <p:nvSpPr>
          <p:cNvPr id="4" name="Symbol zastępczy numeru slajdu 3">
            <a:extLst>
              <a:ext uri="{FF2B5EF4-FFF2-40B4-BE49-F238E27FC236}">
                <a16:creationId xmlns:a16="http://schemas.microsoft.com/office/drawing/2014/main" id="{926EAF33-CC6D-2AFD-90C5-F959A6D3D8F1}"/>
              </a:ext>
            </a:extLst>
          </p:cNvPr>
          <p:cNvSpPr>
            <a:spLocks noGrp="1"/>
          </p:cNvSpPr>
          <p:nvPr>
            <p:ph type="sldNum" sz="quarter" idx="5"/>
          </p:nvPr>
        </p:nvSpPr>
        <p:spPr/>
        <p:txBody>
          <a:bodyPr/>
          <a:lstStyle/>
          <a:p>
            <a:fld id="{33E950F1-77D6-401B-A985-DCFE120D30FF}" type="slidenum">
              <a:rPr lang="pl-PL" smtClean="0"/>
              <a:t>10</a:t>
            </a:fld>
            <a:endParaRPr lang="pl-PL"/>
          </a:p>
        </p:txBody>
      </p:sp>
    </p:spTree>
    <p:extLst>
      <p:ext uri="{BB962C8B-B14F-4D97-AF65-F5344CB8AC3E}">
        <p14:creationId xmlns:p14="http://schemas.microsoft.com/office/powerpoint/2010/main" val="1542569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4/25/2025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4/25/2025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4/25/2025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77940"/>
            <a:ext cx="2804160" cy="276999"/>
          </a:xfrm>
        </p:spPr>
        <p:txBody>
          <a:bodyPr/>
          <a:lstStyle/>
          <a:p>
            <a:fld id="{106A2973-B6A9-423A-A224-F92D6E93E3AE}" type="datetimeFigureOut">
              <a:rPr lang="pl-PL" smtClean="0"/>
              <a:t>25.04.2025</a:t>
            </a:fld>
            <a:endParaRPr lang="pl-PL"/>
          </a:p>
        </p:txBody>
      </p:sp>
      <p:sp>
        <p:nvSpPr>
          <p:cNvPr id="3" name="Footer Placeholder 2"/>
          <p:cNvSpPr>
            <a:spLocks noGrp="1"/>
          </p:cNvSpPr>
          <p:nvPr>
            <p:ph type="ftr" sz="quarter" idx="11"/>
          </p:nvPr>
        </p:nvSpPr>
        <p:spPr>
          <a:xfrm>
            <a:off x="4145280" y="6377940"/>
            <a:ext cx="3901440" cy="276999"/>
          </a:xfrm>
        </p:spPr>
        <p:txBody>
          <a:bodyPr/>
          <a:lstStyle/>
          <a:p>
            <a:endParaRPr lang="pl-PL"/>
          </a:p>
        </p:txBody>
      </p:sp>
      <p:sp>
        <p:nvSpPr>
          <p:cNvPr id="4" name="Slide Number Placeholder 3"/>
          <p:cNvSpPr>
            <a:spLocks noGrp="1"/>
          </p:cNvSpPr>
          <p:nvPr>
            <p:ph type="sldNum" sz="quarter" idx="12"/>
          </p:nvPr>
        </p:nvSpPr>
        <p:spPr>
          <a:xfrm>
            <a:off x="8778240" y="6377940"/>
            <a:ext cx="2804160" cy="276999"/>
          </a:xfrm>
        </p:spPr>
        <p:txBody>
          <a:bodyPr/>
          <a:lstStyle/>
          <a:p>
            <a:fld id="{E194E2AC-6DDA-4AD2-A3D8-EF7CC1A47D4D}" type="slidenum">
              <a:rPr lang="pl-PL" smtClean="0"/>
              <a:t>‹#›</a:t>
            </a:fld>
            <a:endParaRPr lang="pl-PL"/>
          </a:p>
        </p:txBody>
      </p:sp>
    </p:spTree>
    <p:extLst>
      <p:ext uri="{BB962C8B-B14F-4D97-AF65-F5344CB8AC3E}">
        <p14:creationId xmlns:p14="http://schemas.microsoft.com/office/powerpoint/2010/main" val="38122933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09600" y="274320"/>
            <a:ext cx="10972800" cy="10972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4/25/2025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5.xml"/><Relationship Id="rId5" Type="http://schemas.openxmlformats.org/officeDocument/2006/relationships/image" Target="../media/image27.jp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5.xml"/><Relationship Id="rId4" Type="http://schemas.openxmlformats.org/officeDocument/2006/relationships/image" Target="../media/image30.jp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7.png"/><Relationship Id="rId7"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9.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7.png"/><Relationship Id="rId7" Type="http://schemas.openxmlformats.org/officeDocument/2006/relationships/hyperlink" Target="http://www.facebook.com/TatuumOfficial" TargetMode="External"/><Relationship Id="rId12" Type="http://schemas.openxmlformats.org/officeDocument/2006/relationships/image" Target="../media/image56.svg"/><Relationship Id="rId2" Type="http://schemas.openxmlformats.org/officeDocument/2006/relationships/image" Target="../media/image50.png"/><Relationship Id="rId1" Type="http://schemas.openxmlformats.org/officeDocument/2006/relationships/slideLayout" Target="../slideLayouts/slideLayout5.xml"/><Relationship Id="rId6" Type="http://schemas.openxmlformats.org/officeDocument/2006/relationships/hyperlink" Target="http://www.instagram.com/tatuum_official/" TargetMode="External"/><Relationship Id="rId11" Type="http://schemas.openxmlformats.org/officeDocument/2006/relationships/image" Target="../media/image55.png"/><Relationship Id="rId5" Type="http://schemas.openxmlformats.org/officeDocument/2006/relationships/image" Target="../media/image52.png"/><Relationship Id="rId10" Type="http://schemas.openxmlformats.org/officeDocument/2006/relationships/image" Target="../media/image54.png"/><Relationship Id="rId4" Type="http://schemas.openxmlformats.org/officeDocument/2006/relationships/image" Target="../media/image51.png"/><Relationship Id="rId9" Type="http://schemas.openxmlformats.org/officeDocument/2006/relationships/hyperlink" Target="http://www.tatuum.com/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Obraz 9" descr="Obraz zawierający kreskówka&#10;&#10;Zawartość wygenerowana przez sztuczną inteligencję może być niepoprawna.">
            <a:extLst>
              <a:ext uri="{FF2B5EF4-FFF2-40B4-BE49-F238E27FC236}">
                <a16:creationId xmlns:a16="http://schemas.microsoft.com/office/drawing/2014/main" id="{495CC144-71C1-8B36-5652-D6996DAD0D0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rot="18475222">
            <a:off x="4715304" y="-1903619"/>
            <a:ext cx="4744439" cy="5353863"/>
          </a:xfrm>
          <a:prstGeom prst="rect">
            <a:avLst/>
          </a:prstGeom>
        </p:spPr>
      </p:pic>
      <p:sp>
        <p:nvSpPr>
          <p:cNvPr id="31" name="Freeform: Shape 30">
            <a:extLst>
              <a:ext uri="{FF2B5EF4-FFF2-40B4-BE49-F238E27FC236}">
                <a16:creationId xmlns:a16="http://schemas.microsoft.com/office/drawing/2014/main" id="{22C6C9C9-83BF-4A6C-A1BF-C1735C61B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3" descr="A person in a bear garment&#10;&#10;Description automatically generated">
            <a:extLst>
              <a:ext uri="{FF2B5EF4-FFF2-40B4-BE49-F238E27FC236}">
                <a16:creationId xmlns:a16="http://schemas.microsoft.com/office/drawing/2014/main" id="{22A0D998-F196-BE99-FCF2-0F0572EBEF6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5284" r="15282" b="-1"/>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pic>
        <p:nvPicPr>
          <p:cNvPr id="17" name="Obraz 16" descr="Obraz zawierający zieleń&#10;&#10;Zawartość wygenerowana przez sztuczną inteligencję może być niepoprawna.">
            <a:extLst>
              <a:ext uri="{FF2B5EF4-FFF2-40B4-BE49-F238E27FC236}">
                <a16:creationId xmlns:a16="http://schemas.microsoft.com/office/drawing/2014/main" id="{7DF8E201-3DDB-E035-A537-516C6F23050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6988249">
            <a:off x="4645351" y="-520209"/>
            <a:ext cx="2901299" cy="3030605"/>
          </a:xfrm>
          <a:prstGeom prst="rect">
            <a:avLst/>
          </a:prstGeom>
        </p:spPr>
      </p:pic>
      <p:pic>
        <p:nvPicPr>
          <p:cNvPr id="19" name="Obraz 18" descr="Obraz zawierający zieleń&#10;&#10;Zawartość wygenerowana przez sztuczną inteligencję może być niepoprawna.">
            <a:extLst>
              <a:ext uri="{FF2B5EF4-FFF2-40B4-BE49-F238E27FC236}">
                <a16:creationId xmlns:a16="http://schemas.microsoft.com/office/drawing/2014/main" id="{02229808-855F-FDA1-E7DC-4CFEC02F2DC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4116645">
            <a:off x="-1536107" y="4423891"/>
            <a:ext cx="3353513" cy="3502973"/>
          </a:xfrm>
          <a:prstGeom prst="rect">
            <a:avLst/>
          </a:prstGeom>
        </p:spPr>
      </p:pic>
      <p:pic>
        <p:nvPicPr>
          <p:cNvPr id="21" name="Obraz 20" descr="Obraz zawierający zieleń&#10;&#10;Zawartość wygenerowana przez sztuczną inteligencję może być niepoprawna.">
            <a:extLst>
              <a:ext uri="{FF2B5EF4-FFF2-40B4-BE49-F238E27FC236}">
                <a16:creationId xmlns:a16="http://schemas.microsoft.com/office/drawing/2014/main" id="{F8DCC987-879B-3EDD-92C6-8A7CFA4151D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rot="7571422">
            <a:off x="-2065051" y="4826087"/>
            <a:ext cx="4862028" cy="3502973"/>
          </a:xfrm>
          <a:prstGeom prst="rect">
            <a:avLst/>
          </a:prstGeom>
        </p:spPr>
      </p:pic>
      <p:pic>
        <p:nvPicPr>
          <p:cNvPr id="23" name="Obraz 2">
            <a:extLst>
              <a:ext uri="{FF2B5EF4-FFF2-40B4-BE49-F238E27FC236}">
                <a16:creationId xmlns:a16="http://schemas.microsoft.com/office/drawing/2014/main" id="{BE1D8E61-9863-6A2F-7015-EDAEE4BF7838}"/>
              </a:ext>
            </a:extLst>
          </p:cNvPr>
          <p:cNvPicPr>
            <a:picLocks noChangeAspect="1"/>
          </p:cNvPicPr>
          <p:nvPr/>
        </p:nvPicPr>
        <p:blipFill>
          <a:blip r:embed="rId7"/>
          <a:stretch>
            <a:fillRect/>
          </a:stretch>
        </p:blipFill>
        <p:spPr>
          <a:xfrm>
            <a:off x="800125" y="1802436"/>
            <a:ext cx="3629427" cy="1694764"/>
          </a:xfrm>
          <a:prstGeom prst="rect">
            <a:avLst/>
          </a:prstGeom>
        </p:spPr>
      </p:pic>
      <p:sp>
        <p:nvSpPr>
          <p:cNvPr id="27" name="object 3">
            <a:extLst>
              <a:ext uri="{FF2B5EF4-FFF2-40B4-BE49-F238E27FC236}">
                <a16:creationId xmlns:a16="http://schemas.microsoft.com/office/drawing/2014/main" id="{12892FA8-904A-FB78-7F0E-3EA9E3CF4395}"/>
              </a:ext>
            </a:extLst>
          </p:cNvPr>
          <p:cNvSpPr/>
          <p:nvPr/>
        </p:nvSpPr>
        <p:spPr>
          <a:xfrm>
            <a:off x="775747" y="4374026"/>
            <a:ext cx="3678185" cy="485136"/>
          </a:xfrm>
          <a:prstGeom prst="rect">
            <a:avLst/>
          </a:prstGeom>
          <a:blipFill>
            <a:blip r:embed="rId8" cstate="print"/>
            <a:stretch>
              <a:fillRect/>
            </a:stretch>
          </a:blipFill>
        </p:spPr>
        <p:txBody>
          <a:bodyPr wrap="square" lIns="0" tIns="0" rIns="0" bIns="0" rtlCol="0"/>
          <a:lstStyle/>
          <a:p>
            <a:endParaRPr/>
          </a:p>
        </p:txBody>
      </p:sp>
      <p:pic>
        <p:nvPicPr>
          <p:cNvPr id="29" name="Obraz 28">
            <a:extLst>
              <a:ext uri="{FF2B5EF4-FFF2-40B4-BE49-F238E27FC236}">
                <a16:creationId xmlns:a16="http://schemas.microsoft.com/office/drawing/2014/main" id="{E14F2B52-4DCF-DDE6-5B31-FFC912878D5E}"/>
              </a:ext>
            </a:extLst>
          </p:cNvPr>
          <p:cNvPicPr>
            <a:picLocks noChangeAspect="1"/>
          </p:cNvPicPr>
          <p:nvPr/>
        </p:nvPicPr>
        <p:blipFill>
          <a:blip r:embed="rId9"/>
          <a:stretch>
            <a:fillRect/>
          </a:stretch>
        </p:blipFill>
        <p:spPr>
          <a:xfrm>
            <a:off x="1164237" y="3838816"/>
            <a:ext cx="2818147" cy="376063"/>
          </a:xfrm>
          <a:prstGeom prst="rect">
            <a:avLst/>
          </a:prstGeom>
        </p:spPr>
      </p:pic>
    </p:spTree>
    <p:extLst>
      <p:ext uri="{BB962C8B-B14F-4D97-AF65-F5344CB8AC3E}">
        <p14:creationId xmlns:p14="http://schemas.microsoft.com/office/powerpoint/2010/main" val="128935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Obraz 11" descr="Obraz zawierający osoba, Ludzka twarz, ubrania, uśmiech&#10;&#10;Zawartość wygenerowana przez sztuczną inteligencję może być niepoprawna.">
            <a:extLst>
              <a:ext uri="{FF2B5EF4-FFF2-40B4-BE49-F238E27FC236}">
                <a16:creationId xmlns:a16="http://schemas.microsoft.com/office/drawing/2014/main" id="{F55CBF5E-570A-B3A5-E439-72AFD607E646}"/>
              </a:ext>
            </a:extLst>
          </p:cNvPr>
          <p:cNvPicPr>
            <a:picLocks noChangeAspect="1"/>
          </p:cNvPicPr>
          <p:nvPr/>
        </p:nvPicPr>
        <p:blipFill>
          <a:blip r:embed="rId2" cstate="print">
            <a:extLst>
              <a:ext uri="{28A0092B-C50C-407E-A947-70E740481C1C}">
                <a14:useLocalDpi xmlns:a14="http://schemas.microsoft.com/office/drawing/2010/main"/>
              </a:ext>
            </a:extLst>
          </a:blip>
          <a:srcRect l="47" t="1913" r="-47" b="23087"/>
          <a:stretch/>
        </p:blipFill>
        <p:spPr>
          <a:xfrm>
            <a:off x="0" y="0"/>
            <a:ext cx="12192000" cy="6858000"/>
          </a:xfrm>
          <a:prstGeom prst="rect">
            <a:avLst/>
          </a:prstGeom>
        </p:spPr>
      </p:pic>
      <p:sp>
        <p:nvSpPr>
          <p:cNvPr id="8" name="pole tekstowe 7">
            <a:extLst>
              <a:ext uri="{FF2B5EF4-FFF2-40B4-BE49-F238E27FC236}">
                <a16:creationId xmlns:a16="http://schemas.microsoft.com/office/drawing/2014/main" id="{A2C2FF57-C72A-253A-32BD-1B0385727038}"/>
              </a:ext>
            </a:extLst>
          </p:cNvPr>
          <p:cNvSpPr txBox="1"/>
          <p:nvPr/>
        </p:nvSpPr>
        <p:spPr>
          <a:xfrm>
            <a:off x="3352800" y="4866069"/>
            <a:ext cx="5168645" cy="738664"/>
          </a:xfrm>
          <a:prstGeom prst="rect">
            <a:avLst/>
          </a:prstGeom>
          <a:noFill/>
        </p:spPr>
        <p:txBody>
          <a:bodyPr wrap="square">
            <a:spAutoFit/>
          </a:bodyPr>
          <a:lstStyle/>
          <a:p>
            <a:pPr algn="ctr" defTabSz="685800">
              <a:defRPr/>
            </a:pPr>
            <a:r>
              <a:rPr lang="en-US" sz="1400" kern="100" dirty="0">
                <a:solidFill>
                  <a:schemeClr val="bg1"/>
                </a:solidFill>
                <a:latin typeface="Montserrat" panose="00000500000000000000" pitchFamily="2" charset="-18"/>
                <a:ea typeface="Aptos" panose="020B0004020202020204" pitchFamily="34" charset="0"/>
                <a:cs typeface="Times New Roman" panose="02020603050405020304" pitchFamily="18" charset="0"/>
              </a:rPr>
              <a:t>When creating clothing, we pay </a:t>
            </a:r>
            <a:r>
              <a:rPr lang="en-US" sz="1400" b="1" kern="100" dirty="0">
                <a:solidFill>
                  <a:schemeClr val="bg1"/>
                </a:solidFill>
                <a:latin typeface="Montserrat" panose="00000500000000000000" pitchFamily="2" charset="-18"/>
                <a:ea typeface="Aptos" panose="020B0004020202020204" pitchFamily="34" charset="0"/>
                <a:cs typeface="Times New Roman" panose="02020603050405020304" pitchFamily="18" charset="0"/>
              </a:rPr>
              <a:t>attention to detail</a:t>
            </a:r>
            <a:r>
              <a:rPr lang="en-US" sz="1400" kern="100" dirty="0">
                <a:solidFill>
                  <a:schemeClr val="bg1"/>
                </a:solidFill>
                <a:latin typeface="Montserrat" panose="00000500000000000000" pitchFamily="2" charset="-18"/>
                <a:ea typeface="Aptos" panose="020B0004020202020204" pitchFamily="34" charset="0"/>
                <a:cs typeface="Times New Roman" panose="02020603050405020304" pitchFamily="18" charset="0"/>
              </a:rPr>
              <a:t>, the </a:t>
            </a:r>
            <a:r>
              <a:rPr lang="en-US" sz="1400" b="1" kern="100" dirty="0">
                <a:solidFill>
                  <a:schemeClr val="bg1"/>
                </a:solidFill>
                <a:latin typeface="Montserrat" panose="00000500000000000000" pitchFamily="2" charset="-18"/>
                <a:ea typeface="Aptos" panose="020B0004020202020204" pitchFamily="34" charset="0"/>
                <a:cs typeface="Times New Roman" panose="02020603050405020304" pitchFamily="18" charset="0"/>
              </a:rPr>
              <a:t>highest quality </a:t>
            </a:r>
            <a:r>
              <a:rPr lang="en-US" sz="1400" kern="100" dirty="0">
                <a:solidFill>
                  <a:schemeClr val="bg1"/>
                </a:solidFill>
                <a:latin typeface="Montserrat" panose="00000500000000000000" pitchFamily="2" charset="-18"/>
                <a:ea typeface="Aptos" panose="020B0004020202020204" pitchFamily="34" charset="0"/>
                <a:cs typeface="Times New Roman" panose="02020603050405020304" pitchFamily="18" charset="0"/>
              </a:rPr>
              <a:t>and </a:t>
            </a:r>
            <a:r>
              <a:rPr lang="en-US" sz="1400" b="1" kern="100" dirty="0">
                <a:solidFill>
                  <a:schemeClr val="bg1"/>
                </a:solidFill>
                <a:latin typeface="Montserrat" panose="00000500000000000000" pitchFamily="2" charset="-18"/>
                <a:ea typeface="Aptos" panose="020B0004020202020204" pitchFamily="34" charset="0"/>
                <a:cs typeface="Times New Roman" panose="02020603050405020304" pitchFamily="18" charset="0"/>
              </a:rPr>
              <a:t>timeless cuts</a:t>
            </a:r>
            <a:r>
              <a:rPr lang="en-US" sz="1400" kern="100" dirty="0">
                <a:solidFill>
                  <a:schemeClr val="bg1"/>
                </a:solidFill>
                <a:latin typeface="Montserrat" panose="00000500000000000000" pitchFamily="2" charset="-18"/>
                <a:ea typeface="Aptos" panose="020B0004020202020204" pitchFamily="34" charset="0"/>
                <a:cs typeface="Times New Roman" panose="02020603050405020304" pitchFamily="18" charset="0"/>
              </a:rPr>
              <a:t>, so that the clothes stay with the consumer for years. </a:t>
            </a:r>
            <a:endParaRPr lang="en-US" sz="1400" dirty="0">
              <a:solidFill>
                <a:schemeClr val="bg1"/>
              </a:solidFill>
              <a:latin typeface="Century Gothic" panose="020B0502020202020204" pitchFamily="34" charset="0"/>
            </a:endParaRPr>
          </a:p>
        </p:txBody>
      </p:sp>
      <p:pic>
        <p:nvPicPr>
          <p:cNvPr id="10" name="Obraz 9" descr="Obraz zawierający Czcionka, Grafika, symbol, biały&#10;&#10;Zawartość wygenerowana przez sztuczną inteligencję może być niepoprawna.">
            <a:extLst>
              <a:ext uri="{FF2B5EF4-FFF2-40B4-BE49-F238E27FC236}">
                <a16:creationId xmlns:a16="http://schemas.microsoft.com/office/drawing/2014/main" id="{AE021848-5BF1-390D-E4FA-2BB05251DF8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67200" y="4438642"/>
            <a:ext cx="3307997" cy="413440"/>
          </a:xfrm>
          <a:prstGeom prst="rect">
            <a:avLst/>
          </a:prstGeom>
        </p:spPr>
      </p:pic>
      <p:sp>
        <p:nvSpPr>
          <p:cNvPr id="3" name="pole tekstowe 2">
            <a:extLst>
              <a:ext uri="{FF2B5EF4-FFF2-40B4-BE49-F238E27FC236}">
                <a16:creationId xmlns:a16="http://schemas.microsoft.com/office/drawing/2014/main" id="{94B51241-4015-4EF6-DAD3-88CAE63E976B}"/>
              </a:ext>
            </a:extLst>
          </p:cNvPr>
          <p:cNvSpPr txBox="1"/>
          <p:nvPr/>
        </p:nvSpPr>
        <p:spPr>
          <a:xfrm>
            <a:off x="3018527" y="5713963"/>
            <a:ext cx="6154946" cy="923330"/>
          </a:xfrm>
          <a:prstGeom prst="rect">
            <a:avLst/>
          </a:prstGeom>
          <a:noFill/>
        </p:spPr>
        <p:txBody>
          <a:bodyPr wrap="square">
            <a:spAutoFit/>
          </a:bodyPr>
          <a:lstStyle/>
          <a:p>
            <a:r>
              <a:rPr lang="pl-PL" dirty="0">
                <a:solidFill>
                  <a:schemeClr val="bg1"/>
                </a:solidFill>
              </a:rPr>
              <a:t>私たちは衣服を作るとき、細部、最高の品質、時代を超越したカットに注意を払い、その衣服が消費者に何年も愛用してもらえるようにしています。</a:t>
            </a:r>
          </a:p>
        </p:txBody>
      </p:sp>
    </p:spTree>
    <p:extLst>
      <p:ext uri="{BB962C8B-B14F-4D97-AF65-F5344CB8AC3E}">
        <p14:creationId xmlns:p14="http://schemas.microsoft.com/office/powerpoint/2010/main" val="2076301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 name="object 50"/>
          <p:cNvSpPr txBox="1"/>
          <p:nvPr/>
        </p:nvSpPr>
        <p:spPr>
          <a:xfrm>
            <a:off x="798542" y="791770"/>
            <a:ext cx="10479374" cy="948978"/>
          </a:xfrm>
          <a:prstGeom prst="rect">
            <a:avLst/>
          </a:prstGeom>
        </p:spPr>
        <p:txBody>
          <a:bodyPr vert="horz" wrap="square" lIns="0" tIns="12700" rIns="0" bIns="0" rtlCol="0">
            <a:spAutoFit/>
          </a:bodyPr>
          <a:lstStyle/>
          <a:p>
            <a:pPr marL="12700">
              <a:lnSpc>
                <a:spcPct val="100000"/>
              </a:lnSpc>
              <a:spcBef>
                <a:spcPts val="100"/>
              </a:spcBef>
            </a:pPr>
            <a:r>
              <a:rPr lang="en-US" sz="1500" b="1" spc="10" dirty="0">
                <a:solidFill>
                  <a:srgbClr val="231F20"/>
                </a:solidFill>
                <a:latin typeface="Montserrat" panose="00000500000000000000" pitchFamily="2" charset="-18"/>
              </a:rPr>
              <a:t>TATUUM</a:t>
            </a:r>
            <a:r>
              <a:rPr lang="en-US" sz="1500" spc="10" dirty="0">
                <a:solidFill>
                  <a:srgbClr val="231F20"/>
                </a:solidFill>
                <a:latin typeface="Montserrat" panose="00000500000000000000" pitchFamily="2" charset="-18"/>
              </a:rPr>
              <a:t> is </a:t>
            </a:r>
            <a:r>
              <a:rPr lang="pl-PL" sz="1500" spc="10" dirty="0">
                <a:solidFill>
                  <a:srgbClr val="231F20"/>
                </a:solidFill>
                <a:latin typeface="Montserrat" panose="00000500000000000000" pitchFamily="2" charset="-18"/>
              </a:rPr>
              <a:t>a </a:t>
            </a:r>
            <a:r>
              <a:rPr lang="pl-PL" sz="1500" spc="10" dirty="0" err="1">
                <a:solidFill>
                  <a:srgbClr val="231F20"/>
                </a:solidFill>
                <a:latin typeface="Montserrat" panose="00000500000000000000" pitchFamily="2" charset="-18"/>
              </a:rPr>
              <a:t>Polish</a:t>
            </a:r>
            <a:r>
              <a:rPr lang="pl-PL" sz="1500" spc="10" dirty="0">
                <a:solidFill>
                  <a:srgbClr val="231F20"/>
                </a:solidFill>
                <a:latin typeface="Montserrat" panose="00000500000000000000" pitchFamily="2" charset="-18"/>
              </a:rPr>
              <a:t> </a:t>
            </a:r>
            <a:r>
              <a:rPr lang="en-US" sz="1500" spc="10" dirty="0">
                <a:solidFill>
                  <a:srgbClr val="231F20"/>
                </a:solidFill>
                <a:latin typeface="Montserrat" panose="00000500000000000000" pitchFamily="2" charset="-18"/>
              </a:rPr>
              <a:t>clothing brand with over 25 years of history. We create collections for women who value quality, authenticity</a:t>
            </a:r>
            <a:r>
              <a:rPr lang="pl-PL" sz="1500" spc="10" dirty="0">
                <a:solidFill>
                  <a:srgbClr val="231F20"/>
                </a:solidFill>
                <a:latin typeface="Montserrat" panose="00000500000000000000" pitchFamily="2" charset="-18"/>
              </a:rPr>
              <a:t> </a:t>
            </a:r>
            <a:r>
              <a:rPr lang="en-US" sz="1500" spc="10" dirty="0">
                <a:solidFill>
                  <a:srgbClr val="231F20"/>
                </a:solidFill>
                <a:latin typeface="Montserrat" panose="00000500000000000000" pitchFamily="2" charset="-18"/>
              </a:rPr>
              <a:t>and timeless elegance.</a:t>
            </a:r>
            <a:r>
              <a:rPr lang="pl-PL" sz="1500" spc="10" dirty="0">
                <a:solidFill>
                  <a:srgbClr val="231F20"/>
                </a:solidFill>
                <a:latin typeface="Montserrat" panose="00000500000000000000" pitchFamily="2" charset="-18"/>
              </a:rPr>
              <a:t> </a:t>
            </a:r>
            <a:r>
              <a:rPr lang="en-US" sz="1500" spc="10" dirty="0">
                <a:solidFill>
                  <a:srgbClr val="231F20"/>
                </a:solidFill>
                <a:latin typeface="Montserrat" panose="00000500000000000000" pitchFamily="2" charset="-18"/>
              </a:rPr>
              <a:t>We believe that choosing the finest fabrics, perfect fit and tailoring shouldn’t be reserved just for special occasions</a:t>
            </a:r>
            <a:r>
              <a:rPr lang="pl-PL" sz="1500" spc="10" dirty="0">
                <a:solidFill>
                  <a:srgbClr val="231F20"/>
                </a:solidFill>
                <a:latin typeface="Montserrat" panose="00000500000000000000" pitchFamily="2" charset="-18"/>
              </a:rPr>
              <a:t>, </a:t>
            </a:r>
            <a:r>
              <a:rPr lang="en-US" sz="1500" spc="10" dirty="0">
                <a:solidFill>
                  <a:srgbClr val="231F20"/>
                </a:solidFill>
                <a:latin typeface="Montserrat" panose="00000500000000000000" pitchFamily="2" charset="-18"/>
              </a:rPr>
              <a:t>but </a:t>
            </a:r>
            <a:r>
              <a:rPr lang="pl-PL" sz="1500" spc="10" dirty="0" err="1">
                <a:solidFill>
                  <a:srgbClr val="231F20"/>
                </a:solidFill>
                <a:latin typeface="Montserrat" panose="00000500000000000000" pitchFamily="2" charset="-18"/>
              </a:rPr>
              <a:t>should</a:t>
            </a:r>
            <a:r>
              <a:rPr lang="pl-PL" sz="1500" spc="10" dirty="0">
                <a:solidFill>
                  <a:srgbClr val="231F20"/>
                </a:solidFill>
                <a:latin typeface="Montserrat" panose="00000500000000000000" pitchFamily="2" charset="-18"/>
              </a:rPr>
              <a:t> </a:t>
            </a:r>
            <a:r>
              <a:rPr lang="en-US" sz="1500" spc="10" dirty="0">
                <a:solidFill>
                  <a:srgbClr val="231F20"/>
                </a:solidFill>
                <a:latin typeface="Montserrat" panose="00000500000000000000" pitchFamily="2" charset="-18"/>
              </a:rPr>
              <a:t>be part of our everyday lives.</a:t>
            </a:r>
          </a:p>
          <a:p>
            <a:pPr marL="12700">
              <a:lnSpc>
                <a:spcPct val="100000"/>
              </a:lnSpc>
              <a:spcBef>
                <a:spcPts val="100"/>
              </a:spcBef>
            </a:pPr>
            <a:endParaRPr lang="en-US" sz="1500" spc="10" dirty="0">
              <a:solidFill>
                <a:srgbClr val="231F20"/>
              </a:solidFill>
              <a:latin typeface="Verdana"/>
            </a:endParaRPr>
          </a:p>
        </p:txBody>
      </p:sp>
      <p:grpSp>
        <p:nvGrpSpPr>
          <p:cNvPr id="51" name="object 51"/>
          <p:cNvGrpSpPr/>
          <p:nvPr/>
        </p:nvGrpSpPr>
        <p:grpSpPr>
          <a:xfrm>
            <a:off x="152393" y="449452"/>
            <a:ext cx="11784965" cy="27305"/>
            <a:chOff x="152393" y="449452"/>
            <a:chExt cx="11784965" cy="27305"/>
          </a:xfrm>
        </p:grpSpPr>
        <p:sp>
          <p:nvSpPr>
            <p:cNvPr id="52" name="object 52"/>
            <p:cNvSpPr/>
            <p:nvPr/>
          </p:nvSpPr>
          <p:spPr>
            <a:xfrm>
              <a:off x="152393" y="449452"/>
              <a:ext cx="11784965" cy="27305"/>
            </a:xfrm>
            <a:custGeom>
              <a:avLst/>
              <a:gdLst/>
              <a:ahLst/>
              <a:cxnLst/>
              <a:rect l="l" t="t" r="r" b="b"/>
              <a:pathLst>
                <a:path w="11784965" h="27304">
                  <a:moveTo>
                    <a:pt x="12" y="0"/>
                  </a:moveTo>
                  <a:lnTo>
                    <a:pt x="0" y="6350"/>
                  </a:lnTo>
                  <a:lnTo>
                    <a:pt x="11784584" y="27305"/>
                  </a:lnTo>
                  <a:lnTo>
                    <a:pt x="11784596" y="20955"/>
                  </a:lnTo>
                  <a:lnTo>
                    <a:pt x="12" y="0"/>
                  </a:lnTo>
                  <a:close/>
                </a:path>
              </a:pathLst>
            </a:custGeom>
            <a:solidFill>
              <a:srgbClr val="C5C5C5"/>
            </a:solidFill>
          </p:spPr>
          <p:txBody>
            <a:bodyPr wrap="square" lIns="0" tIns="0" rIns="0" bIns="0" rtlCol="0"/>
            <a:lstStyle/>
            <a:p>
              <a:endParaRPr/>
            </a:p>
          </p:txBody>
        </p:sp>
        <p:sp>
          <p:nvSpPr>
            <p:cNvPr id="53" name="object 53"/>
            <p:cNvSpPr/>
            <p:nvPr/>
          </p:nvSpPr>
          <p:spPr>
            <a:xfrm>
              <a:off x="152400" y="455802"/>
              <a:ext cx="358140" cy="17145"/>
            </a:xfrm>
            <a:custGeom>
              <a:avLst/>
              <a:gdLst/>
              <a:ahLst/>
              <a:cxnLst/>
              <a:rect l="l" t="t" r="r" b="b"/>
              <a:pathLst>
                <a:path w="358140" h="17145">
                  <a:moveTo>
                    <a:pt x="0" y="0"/>
                  </a:moveTo>
                  <a:lnTo>
                    <a:pt x="0" y="16624"/>
                  </a:lnTo>
                  <a:lnTo>
                    <a:pt x="358139" y="16624"/>
                  </a:lnTo>
                  <a:lnTo>
                    <a:pt x="358139" y="647"/>
                  </a:lnTo>
                  <a:lnTo>
                    <a:pt x="0" y="0"/>
                  </a:lnTo>
                  <a:close/>
                </a:path>
              </a:pathLst>
            </a:custGeom>
            <a:solidFill>
              <a:srgbClr val="FEFEFE"/>
            </a:solidFill>
          </p:spPr>
          <p:txBody>
            <a:bodyPr wrap="square" lIns="0" tIns="0" rIns="0" bIns="0" rtlCol="0"/>
            <a:lstStyle/>
            <a:p>
              <a:endParaRPr/>
            </a:p>
          </p:txBody>
        </p:sp>
        <p:sp>
          <p:nvSpPr>
            <p:cNvPr id="54" name="object 54"/>
            <p:cNvSpPr/>
            <p:nvPr/>
          </p:nvSpPr>
          <p:spPr>
            <a:xfrm>
              <a:off x="152400" y="449452"/>
              <a:ext cx="358140" cy="7620"/>
            </a:xfrm>
            <a:custGeom>
              <a:avLst/>
              <a:gdLst/>
              <a:ahLst/>
              <a:cxnLst/>
              <a:rect l="l" t="t" r="r" b="b"/>
              <a:pathLst>
                <a:path w="358140" h="7620">
                  <a:moveTo>
                    <a:pt x="12" y="0"/>
                  </a:moveTo>
                  <a:lnTo>
                    <a:pt x="0" y="6350"/>
                  </a:lnTo>
                  <a:lnTo>
                    <a:pt x="358139" y="6997"/>
                  </a:lnTo>
                  <a:lnTo>
                    <a:pt x="358139" y="635"/>
                  </a:lnTo>
                  <a:lnTo>
                    <a:pt x="12" y="0"/>
                  </a:lnTo>
                  <a:close/>
                </a:path>
              </a:pathLst>
            </a:custGeom>
            <a:solidFill>
              <a:srgbClr val="C4C4C4"/>
            </a:solidFill>
          </p:spPr>
          <p:txBody>
            <a:bodyPr wrap="square" lIns="0" tIns="0" rIns="0" bIns="0" rtlCol="0"/>
            <a:lstStyle/>
            <a:p>
              <a:endParaRPr/>
            </a:p>
          </p:txBody>
        </p:sp>
      </p:grpSp>
      <p:pic>
        <p:nvPicPr>
          <p:cNvPr id="3" name="Obraz 2" descr="Obraz zawierający osoba, Ludzka twarz, ubrania, uśmiech&#10;&#10;Zawartość wygenerowana przez sztuczną inteligencję może być niepoprawna.">
            <a:extLst>
              <a:ext uri="{FF2B5EF4-FFF2-40B4-BE49-F238E27FC236}">
                <a16:creationId xmlns:a16="http://schemas.microsoft.com/office/drawing/2014/main" id="{82000B3C-24E7-B85E-3C44-56D15BCD9D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734059" y="1676401"/>
            <a:ext cx="2354735" cy="3530957"/>
          </a:xfrm>
          <a:prstGeom prst="rect">
            <a:avLst/>
          </a:prstGeom>
        </p:spPr>
      </p:pic>
      <p:pic>
        <p:nvPicPr>
          <p:cNvPr id="7" name="Obraz 6" descr="Obraz zawierający osoba, Ludzka twarz, ubrania, ściana&#10;&#10;Zawartość wygenerowana przez sztuczną inteligencję może być niepoprawna.">
            <a:extLst>
              <a:ext uri="{FF2B5EF4-FFF2-40B4-BE49-F238E27FC236}">
                <a16:creationId xmlns:a16="http://schemas.microsoft.com/office/drawing/2014/main" id="{DB65D9EF-4477-9A71-75F5-9A83744962F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813137" y="1680505"/>
            <a:ext cx="2352037" cy="3526853"/>
          </a:xfrm>
          <a:prstGeom prst="rect">
            <a:avLst/>
          </a:prstGeom>
        </p:spPr>
      </p:pic>
      <p:pic>
        <p:nvPicPr>
          <p:cNvPr id="10" name="Obraz 9" descr="Obraz zawierający ubrania, osoba, ściana, obuwie&#10;&#10;Zawartość wygenerowana przez sztuczną inteligencję może być niepoprawna.">
            <a:extLst>
              <a:ext uri="{FF2B5EF4-FFF2-40B4-BE49-F238E27FC236}">
                <a16:creationId xmlns:a16="http://schemas.microsoft.com/office/drawing/2014/main" id="{F4D4DB5B-98B0-15CA-4536-B7D90587155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273467" y="1687783"/>
            <a:ext cx="2354997" cy="3530957"/>
          </a:xfrm>
          <a:prstGeom prst="rect">
            <a:avLst/>
          </a:prstGeom>
        </p:spPr>
      </p:pic>
      <p:pic>
        <p:nvPicPr>
          <p:cNvPr id="13" name="Obraz 12" descr="Obraz zawierający ubrania, osoba, obuwie, Ludzka twarz&#10;&#10;Zawartość wygenerowana przez sztuczną inteligencję może być niepoprawna.">
            <a:extLst>
              <a:ext uri="{FF2B5EF4-FFF2-40B4-BE49-F238E27FC236}">
                <a16:creationId xmlns:a16="http://schemas.microsoft.com/office/drawing/2014/main" id="{55F67D31-148C-991D-68D6-779D1EFA7F9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94238" y="1676400"/>
            <a:ext cx="2355148" cy="3530957"/>
          </a:xfrm>
          <a:prstGeom prst="rect">
            <a:avLst/>
          </a:prstGeom>
        </p:spPr>
      </p:pic>
      <p:sp>
        <p:nvSpPr>
          <p:cNvPr id="2" name="object 3">
            <a:extLst>
              <a:ext uri="{FF2B5EF4-FFF2-40B4-BE49-F238E27FC236}">
                <a16:creationId xmlns:a16="http://schemas.microsoft.com/office/drawing/2014/main" id="{309CBFB2-D4CD-AE52-E6EC-673196BFF7BD}"/>
              </a:ext>
            </a:extLst>
          </p:cNvPr>
          <p:cNvSpPr/>
          <p:nvPr/>
        </p:nvSpPr>
        <p:spPr>
          <a:xfrm>
            <a:off x="10692758" y="240361"/>
            <a:ext cx="1219200" cy="160807"/>
          </a:xfrm>
          <a:prstGeom prst="rect">
            <a:avLst/>
          </a:prstGeom>
          <a:blipFill>
            <a:blip r:embed="rId6" cstate="print">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5" name="pole tekstowe 4">
            <a:extLst>
              <a:ext uri="{FF2B5EF4-FFF2-40B4-BE49-F238E27FC236}">
                <a16:creationId xmlns:a16="http://schemas.microsoft.com/office/drawing/2014/main" id="{8C547FB4-7768-81D3-D581-2B2E977D96F9}"/>
              </a:ext>
            </a:extLst>
          </p:cNvPr>
          <p:cNvSpPr txBox="1"/>
          <p:nvPr/>
        </p:nvSpPr>
        <p:spPr>
          <a:xfrm>
            <a:off x="669939" y="5452150"/>
            <a:ext cx="10736580" cy="923330"/>
          </a:xfrm>
          <a:prstGeom prst="rect">
            <a:avLst/>
          </a:prstGeom>
          <a:noFill/>
        </p:spPr>
        <p:txBody>
          <a:bodyPr wrap="square">
            <a:spAutoFit/>
          </a:bodyPr>
          <a:lstStyle/>
          <a:p>
            <a:r>
              <a:rPr lang="en-US" altLang="ja-JP" b="1" dirty="0">
                <a:latin typeface="Montserrat" panose="00000500000000000000" pitchFamily="2" charset="-18"/>
              </a:rPr>
              <a:t>TATUUM</a:t>
            </a:r>
            <a:r>
              <a:rPr lang="ja-JP" altLang="en-US" dirty="0">
                <a:latin typeface="Montserrat" panose="00000500000000000000" pitchFamily="2" charset="-18"/>
              </a:rPr>
              <a:t>は</a:t>
            </a:r>
            <a:r>
              <a:rPr lang="en-US" altLang="ja-JP" dirty="0">
                <a:latin typeface="Montserrat" panose="00000500000000000000" pitchFamily="2" charset="-18"/>
              </a:rPr>
              <a:t>25</a:t>
            </a:r>
            <a:r>
              <a:rPr lang="ja-JP" altLang="en-US" dirty="0">
                <a:latin typeface="Montserrat" panose="00000500000000000000" pitchFamily="2" charset="-18"/>
              </a:rPr>
              <a:t>年以上の歴史を持つポーランドのファッションブランドです。品質、本物、そして時代を超えたエレガンスを重んじる女性のためのコレクションを展開しています。最高級の生地、完璧なフィット感、そして仕立ての良さは、特別な機会のためだけのものではなく、日常生活の一部であるべきだと私たちは考えています。</a:t>
            </a:r>
            <a:endParaRPr lang="pl-PL" dirty="0">
              <a:latin typeface="Montserrat" panose="00000500000000000000" pitchFamily="2" charset="-1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BF494AE6-A88C-448B-B1B7-80259E6F4F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Obraz 4" descr="Obraz zawierający ubrania, osoba, Ludzka twarz, kołnierz&#10;&#10;Zawartość wygenerowana przez sztuczną inteligencję może być niepoprawna.">
            <a:extLst>
              <a:ext uri="{FF2B5EF4-FFF2-40B4-BE49-F238E27FC236}">
                <a16:creationId xmlns:a16="http://schemas.microsoft.com/office/drawing/2014/main" id="{02FE1B10-2215-40DF-5450-895915BF3F13}"/>
              </a:ext>
            </a:extLst>
          </p:cNvPr>
          <p:cNvPicPr>
            <a:picLocks noChangeAspect="1"/>
          </p:cNvPicPr>
          <p:nvPr/>
        </p:nvPicPr>
        <p:blipFill>
          <a:blip r:embed="rId2" cstate="print">
            <a:extLst>
              <a:ext uri="{28A0092B-C50C-407E-A947-70E740481C1C}">
                <a14:useLocalDpi xmlns:a14="http://schemas.microsoft.com/office/drawing/2010/main"/>
              </a:ext>
            </a:extLst>
          </a:blip>
          <a:srcRect r="3" b="34607"/>
          <a:stretch/>
        </p:blipFill>
        <p:spPr>
          <a:xfrm>
            <a:off x="321734" y="321733"/>
            <a:ext cx="3084025" cy="3021406"/>
          </a:xfrm>
          <a:prstGeom prst="rect">
            <a:avLst/>
          </a:prstGeom>
        </p:spPr>
      </p:pic>
      <p:pic>
        <p:nvPicPr>
          <p:cNvPr id="10" name="Obraz 9" descr="Obraz zawierający ubrania, ściana, osoba, Ludzka twarz&#10;&#10;Zawartość wygenerowana przez sztuczną inteligencję może być niepoprawna.">
            <a:extLst>
              <a:ext uri="{FF2B5EF4-FFF2-40B4-BE49-F238E27FC236}">
                <a16:creationId xmlns:a16="http://schemas.microsoft.com/office/drawing/2014/main" id="{61B3592B-5FAD-D995-5141-CF7596E2EE92}"/>
              </a:ext>
            </a:extLst>
          </p:cNvPr>
          <p:cNvPicPr>
            <a:picLocks noChangeAspect="1"/>
          </p:cNvPicPr>
          <p:nvPr/>
        </p:nvPicPr>
        <p:blipFill>
          <a:blip r:embed="rId3" cstate="print">
            <a:extLst>
              <a:ext uri="{28A0092B-C50C-407E-A947-70E740481C1C}">
                <a14:useLocalDpi xmlns:a14="http://schemas.microsoft.com/office/drawing/2010/main"/>
              </a:ext>
            </a:extLst>
          </a:blip>
          <a:srcRect t="34093" r="3" b="5610"/>
          <a:stretch/>
        </p:blipFill>
        <p:spPr>
          <a:xfrm>
            <a:off x="321734" y="3514854"/>
            <a:ext cx="3084025" cy="2785952"/>
          </a:xfrm>
          <a:prstGeom prst="rect">
            <a:avLst/>
          </a:prstGeom>
        </p:spPr>
      </p:pic>
      <p:pic>
        <p:nvPicPr>
          <p:cNvPr id="14" name="Obraz 13" descr="Obraz zawierający ubrania, osoba, moda, Projektowanie odzieży&#10;&#10;Zawartość wygenerowana przez sztuczną inteligencję może być niepoprawna.">
            <a:extLst>
              <a:ext uri="{FF2B5EF4-FFF2-40B4-BE49-F238E27FC236}">
                <a16:creationId xmlns:a16="http://schemas.microsoft.com/office/drawing/2014/main" id="{5F83A5F6-57A7-57A9-EA86-61DFC18728A1}"/>
              </a:ext>
            </a:extLst>
          </p:cNvPr>
          <p:cNvPicPr>
            <a:picLocks noChangeAspect="1"/>
          </p:cNvPicPr>
          <p:nvPr/>
        </p:nvPicPr>
        <p:blipFill>
          <a:blip r:embed="rId4" cstate="print">
            <a:extLst>
              <a:ext uri="{28A0092B-C50C-407E-A947-70E740481C1C}">
                <a14:useLocalDpi xmlns:a14="http://schemas.microsoft.com/office/drawing/2010/main"/>
              </a:ext>
            </a:extLst>
          </a:blip>
          <a:srcRect r="-2" b="1290"/>
          <a:stretch/>
        </p:blipFill>
        <p:spPr>
          <a:xfrm>
            <a:off x="3598286" y="321733"/>
            <a:ext cx="4043250" cy="5979074"/>
          </a:xfrm>
          <a:prstGeom prst="rect">
            <a:avLst/>
          </a:prstGeom>
        </p:spPr>
      </p:pic>
      <p:pic>
        <p:nvPicPr>
          <p:cNvPr id="3" name="Obraz 2" descr="Obraz zawierający ubrania, osoba, moda, ramię&#10;&#10;Zawartość wygenerowana przez sztuczną inteligencję może być niepoprawna.">
            <a:extLst>
              <a:ext uri="{FF2B5EF4-FFF2-40B4-BE49-F238E27FC236}">
                <a16:creationId xmlns:a16="http://schemas.microsoft.com/office/drawing/2014/main" id="{450DC9F1-F455-6E80-6DD0-DD00BAB2FB9B}"/>
              </a:ext>
            </a:extLst>
          </p:cNvPr>
          <p:cNvPicPr>
            <a:picLocks noChangeAspect="1"/>
          </p:cNvPicPr>
          <p:nvPr/>
        </p:nvPicPr>
        <p:blipFill>
          <a:blip r:embed="rId5" cstate="print">
            <a:extLst>
              <a:ext uri="{28A0092B-C50C-407E-A947-70E740481C1C}">
                <a14:useLocalDpi xmlns:a14="http://schemas.microsoft.com/office/drawing/2010/main"/>
              </a:ext>
            </a:extLst>
          </a:blip>
          <a:srcRect r="1" b="1120"/>
          <a:stretch/>
        </p:blipFill>
        <p:spPr>
          <a:xfrm>
            <a:off x="7834063" y="321733"/>
            <a:ext cx="4036201" cy="5979074"/>
          </a:xfrm>
          <a:prstGeom prst="rect">
            <a:avLst/>
          </a:prstGeom>
        </p:spPr>
      </p:pic>
    </p:spTree>
    <p:extLst>
      <p:ext uri="{BB962C8B-B14F-4D97-AF65-F5344CB8AC3E}">
        <p14:creationId xmlns:p14="http://schemas.microsoft.com/office/powerpoint/2010/main" val="3299412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B6CAD-7AE6-9AAF-AC4E-C4691B70B104}"/>
            </a:ext>
          </a:extLst>
        </p:cNvPr>
        <p:cNvGrpSpPr/>
        <p:nvPr/>
      </p:nvGrpSpPr>
      <p:grpSpPr>
        <a:xfrm>
          <a:off x="0" y="0"/>
          <a:ext cx="0" cy="0"/>
          <a:chOff x="0" y="0"/>
          <a:chExt cx="0" cy="0"/>
        </a:xfrm>
      </p:grpSpPr>
      <p:grpSp>
        <p:nvGrpSpPr>
          <p:cNvPr id="6" name="object 6">
            <a:extLst>
              <a:ext uri="{FF2B5EF4-FFF2-40B4-BE49-F238E27FC236}">
                <a16:creationId xmlns:a16="http://schemas.microsoft.com/office/drawing/2014/main" id="{C3D520A4-354F-8016-18FC-8B622168D5FF}"/>
              </a:ext>
            </a:extLst>
          </p:cNvPr>
          <p:cNvGrpSpPr/>
          <p:nvPr/>
        </p:nvGrpSpPr>
        <p:grpSpPr>
          <a:xfrm>
            <a:off x="152393" y="449452"/>
            <a:ext cx="11784965" cy="27305"/>
            <a:chOff x="152393" y="449452"/>
            <a:chExt cx="11784965" cy="27305"/>
          </a:xfrm>
        </p:grpSpPr>
        <p:sp>
          <p:nvSpPr>
            <p:cNvPr id="7" name="object 7">
              <a:extLst>
                <a:ext uri="{FF2B5EF4-FFF2-40B4-BE49-F238E27FC236}">
                  <a16:creationId xmlns:a16="http://schemas.microsoft.com/office/drawing/2014/main" id="{6D2BE45F-E184-C085-886E-53683A7E1086}"/>
                </a:ext>
              </a:extLst>
            </p:cNvPr>
            <p:cNvSpPr/>
            <p:nvPr/>
          </p:nvSpPr>
          <p:spPr>
            <a:xfrm>
              <a:off x="152393" y="449452"/>
              <a:ext cx="11784965" cy="27305"/>
            </a:xfrm>
            <a:custGeom>
              <a:avLst/>
              <a:gdLst/>
              <a:ahLst/>
              <a:cxnLst/>
              <a:rect l="l" t="t" r="r" b="b"/>
              <a:pathLst>
                <a:path w="11784965" h="27304">
                  <a:moveTo>
                    <a:pt x="12" y="0"/>
                  </a:moveTo>
                  <a:lnTo>
                    <a:pt x="0" y="6350"/>
                  </a:lnTo>
                  <a:lnTo>
                    <a:pt x="11784584" y="27305"/>
                  </a:lnTo>
                  <a:lnTo>
                    <a:pt x="11784596" y="20955"/>
                  </a:lnTo>
                  <a:lnTo>
                    <a:pt x="12" y="0"/>
                  </a:lnTo>
                  <a:close/>
                </a:path>
              </a:pathLst>
            </a:custGeom>
            <a:solidFill>
              <a:srgbClr val="C5C5C5"/>
            </a:solidFill>
          </p:spPr>
          <p:txBody>
            <a:bodyPr wrap="square" lIns="0" tIns="0" rIns="0" bIns="0" rtlCol="0"/>
            <a:lstStyle/>
            <a:p>
              <a:endParaRPr/>
            </a:p>
          </p:txBody>
        </p:sp>
        <p:sp>
          <p:nvSpPr>
            <p:cNvPr id="8" name="object 8">
              <a:extLst>
                <a:ext uri="{FF2B5EF4-FFF2-40B4-BE49-F238E27FC236}">
                  <a16:creationId xmlns:a16="http://schemas.microsoft.com/office/drawing/2014/main" id="{6E531A73-1E76-7BE3-1EF6-F75757802E74}"/>
                </a:ext>
              </a:extLst>
            </p:cNvPr>
            <p:cNvSpPr/>
            <p:nvPr/>
          </p:nvSpPr>
          <p:spPr>
            <a:xfrm>
              <a:off x="152400" y="455802"/>
              <a:ext cx="358140" cy="17145"/>
            </a:xfrm>
            <a:custGeom>
              <a:avLst/>
              <a:gdLst/>
              <a:ahLst/>
              <a:cxnLst/>
              <a:rect l="l" t="t" r="r" b="b"/>
              <a:pathLst>
                <a:path w="358140" h="17145">
                  <a:moveTo>
                    <a:pt x="0" y="0"/>
                  </a:moveTo>
                  <a:lnTo>
                    <a:pt x="0" y="16624"/>
                  </a:lnTo>
                  <a:lnTo>
                    <a:pt x="358139" y="16624"/>
                  </a:lnTo>
                  <a:lnTo>
                    <a:pt x="358139" y="647"/>
                  </a:lnTo>
                  <a:lnTo>
                    <a:pt x="0" y="0"/>
                  </a:lnTo>
                  <a:close/>
                </a:path>
              </a:pathLst>
            </a:custGeom>
            <a:solidFill>
              <a:srgbClr val="FEFEFE"/>
            </a:solidFill>
          </p:spPr>
          <p:txBody>
            <a:bodyPr wrap="square" lIns="0" tIns="0" rIns="0" bIns="0" rtlCol="0"/>
            <a:lstStyle/>
            <a:p>
              <a:endParaRPr/>
            </a:p>
          </p:txBody>
        </p:sp>
        <p:sp>
          <p:nvSpPr>
            <p:cNvPr id="9" name="object 9">
              <a:extLst>
                <a:ext uri="{FF2B5EF4-FFF2-40B4-BE49-F238E27FC236}">
                  <a16:creationId xmlns:a16="http://schemas.microsoft.com/office/drawing/2014/main" id="{A4ADC5CB-1863-F87B-FFF5-08C3584F0EDD}"/>
                </a:ext>
              </a:extLst>
            </p:cNvPr>
            <p:cNvSpPr/>
            <p:nvPr/>
          </p:nvSpPr>
          <p:spPr>
            <a:xfrm>
              <a:off x="152400" y="449452"/>
              <a:ext cx="358140" cy="7620"/>
            </a:xfrm>
            <a:custGeom>
              <a:avLst/>
              <a:gdLst/>
              <a:ahLst/>
              <a:cxnLst/>
              <a:rect l="l" t="t" r="r" b="b"/>
              <a:pathLst>
                <a:path w="358140" h="7620">
                  <a:moveTo>
                    <a:pt x="12" y="0"/>
                  </a:moveTo>
                  <a:lnTo>
                    <a:pt x="0" y="6350"/>
                  </a:lnTo>
                  <a:lnTo>
                    <a:pt x="358139" y="6997"/>
                  </a:lnTo>
                  <a:lnTo>
                    <a:pt x="358139" y="635"/>
                  </a:lnTo>
                  <a:lnTo>
                    <a:pt x="12" y="0"/>
                  </a:lnTo>
                  <a:close/>
                </a:path>
              </a:pathLst>
            </a:custGeom>
            <a:solidFill>
              <a:srgbClr val="C4C4C4"/>
            </a:solidFill>
          </p:spPr>
          <p:txBody>
            <a:bodyPr wrap="square" lIns="0" tIns="0" rIns="0" bIns="0" rtlCol="0"/>
            <a:lstStyle/>
            <a:p>
              <a:endParaRPr/>
            </a:p>
          </p:txBody>
        </p:sp>
      </p:grpSp>
      <p:sp>
        <p:nvSpPr>
          <p:cNvPr id="15" name="object 15">
            <a:extLst>
              <a:ext uri="{FF2B5EF4-FFF2-40B4-BE49-F238E27FC236}">
                <a16:creationId xmlns:a16="http://schemas.microsoft.com/office/drawing/2014/main" id="{C99D5463-C0D5-86FE-68B1-6B2DFB4A179E}"/>
              </a:ext>
            </a:extLst>
          </p:cNvPr>
          <p:cNvSpPr txBox="1"/>
          <p:nvPr/>
        </p:nvSpPr>
        <p:spPr>
          <a:xfrm>
            <a:off x="6374758" y="3886200"/>
            <a:ext cx="5562600" cy="2230291"/>
          </a:xfrm>
          <a:prstGeom prst="rect">
            <a:avLst/>
          </a:prstGeom>
        </p:spPr>
        <p:txBody>
          <a:bodyPr vert="horz" wrap="square" lIns="0" tIns="12700" rIns="0" bIns="0" rtlCol="0" anchor="t">
            <a:spAutoFit/>
          </a:bodyPr>
          <a:lstStyle/>
          <a:p>
            <a:pPr marL="12700" marR="5080" indent="-311150">
              <a:lnSpc>
                <a:spcPct val="150000"/>
              </a:lnSpc>
              <a:spcBef>
                <a:spcPts val="100"/>
              </a:spcBef>
            </a:pPr>
            <a:r>
              <a:rPr lang="ja-JP" altLang="en-US" sz="1400" spc="-70" dirty="0">
                <a:solidFill>
                  <a:srgbClr val="231F20"/>
                </a:solidFill>
                <a:latin typeface="Montserrat" panose="00000500000000000000" pitchFamily="2" charset="-18"/>
              </a:rPr>
              <a:t>当ブランドは、ポーランド、チェコ共和国、スロバキア、ハンガリーにある</a:t>
            </a:r>
            <a:r>
              <a:rPr lang="en-US" altLang="ja-JP" sz="1400" spc="-70" dirty="0">
                <a:solidFill>
                  <a:srgbClr val="231F20"/>
                </a:solidFill>
                <a:latin typeface="Montserrat" panose="00000500000000000000" pitchFamily="2" charset="-18"/>
              </a:rPr>
              <a:t>125</a:t>
            </a:r>
            <a:r>
              <a:rPr lang="ja-JP" altLang="en-US" sz="1400" spc="-70" dirty="0">
                <a:solidFill>
                  <a:srgbClr val="231F20"/>
                </a:solidFill>
                <a:latin typeface="Montserrat" panose="00000500000000000000" pitchFamily="2" charset="-18"/>
              </a:rPr>
              <a:t>の直営店（直営およびマスターフランチャイズ）、マルチブランドブティック、</a:t>
            </a:r>
            <a:r>
              <a:rPr lang="en-US" altLang="ja-JP" sz="1400" spc="-70" dirty="0">
                <a:solidFill>
                  <a:srgbClr val="231F20"/>
                </a:solidFill>
                <a:latin typeface="Montserrat" panose="00000500000000000000" pitchFamily="2" charset="-18"/>
              </a:rPr>
              <a:t>e</a:t>
            </a:r>
            <a:r>
              <a:rPr lang="ja-JP" altLang="en-US" sz="1400" spc="-70" dirty="0">
                <a:solidFill>
                  <a:srgbClr val="231F20"/>
                </a:solidFill>
                <a:latin typeface="Montserrat" panose="00000500000000000000" pitchFamily="2" charset="-18"/>
              </a:rPr>
              <a:t>コマースプラットフォームおよびマーケットプレイス、販売代理店および代理店を通じて、ヨーロッパ、アジア、オーストラリア、アメリカで展開されています。私たちは、中東欧における手頃な価格のプレミアムカテゴリーでトップブランドです。</a:t>
            </a:r>
            <a:r>
              <a:rPr lang="en-US" altLang="ja-JP" sz="1400" spc="-70" dirty="0">
                <a:solidFill>
                  <a:srgbClr val="231F20"/>
                </a:solidFill>
                <a:latin typeface="Montserrat" panose="00000500000000000000" pitchFamily="2" charset="-18"/>
              </a:rPr>
              <a:t>2025</a:t>
            </a:r>
            <a:r>
              <a:rPr lang="ja-JP" altLang="en-US" sz="1400" spc="-70" dirty="0">
                <a:solidFill>
                  <a:srgbClr val="231F20"/>
                </a:solidFill>
                <a:latin typeface="Montserrat" panose="00000500000000000000" pitchFamily="2" charset="-18"/>
              </a:rPr>
              <a:t>年には、世界中の新たな市場に参入する予定です。現在はアジアに重点を置いています。</a:t>
            </a:r>
            <a:r>
              <a:rPr lang="en-US" altLang="ja-JP" sz="1400" b="1" spc="-70" dirty="0">
                <a:solidFill>
                  <a:srgbClr val="231F20"/>
                </a:solidFill>
                <a:latin typeface="Montserrat" panose="00000500000000000000" pitchFamily="2" charset="-18"/>
              </a:rPr>
              <a:t>TATUUM</a:t>
            </a:r>
            <a:r>
              <a:rPr lang="ja-JP" altLang="en-US" sz="1400" spc="-70" dirty="0">
                <a:solidFill>
                  <a:srgbClr val="231F20"/>
                </a:solidFill>
                <a:latin typeface="Montserrat" panose="00000500000000000000" pitchFamily="2" charset="-18"/>
              </a:rPr>
              <a:t>ワールドにぜひご参加ください。</a:t>
            </a:r>
            <a:endParaRPr sz="1400" spc="-70" dirty="0">
              <a:solidFill>
                <a:srgbClr val="231F20"/>
              </a:solidFill>
              <a:latin typeface="Montserrat" panose="00000500000000000000" pitchFamily="2" charset="-18"/>
            </a:endParaRPr>
          </a:p>
        </p:txBody>
      </p:sp>
      <p:pic>
        <p:nvPicPr>
          <p:cNvPr id="14" name="Obraz 13" descr="Obraz zawierający w pomieszczeniu, ściana, sufit, meble&#10;&#10;Opis wygenerowany automatycznie">
            <a:extLst>
              <a:ext uri="{FF2B5EF4-FFF2-40B4-BE49-F238E27FC236}">
                <a16:creationId xmlns:a16="http://schemas.microsoft.com/office/drawing/2014/main" id="{DD4620B2-6A45-5621-6573-959317DC3A69}"/>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p:blipFill>
        <p:spPr>
          <a:xfrm>
            <a:off x="194962" y="1447800"/>
            <a:ext cx="5935219" cy="445141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object 15">
            <a:extLst>
              <a:ext uri="{FF2B5EF4-FFF2-40B4-BE49-F238E27FC236}">
                <a16:creationId xmlns:a16="http://schemas.microsoft.com/office/drawing/2014/main" id="{36D02A5D-DAF0-E04B-3C84-F9EAE8B05CEF}"/>
              </a:ext>
            </a:extLst>
          </p:cNvPr>
          <p:cNvSpPr txBox="1"/>
          <p:nvPr/>
        </p:nvSpPr>
        <p:spPr>
          <a:xfrm>
            <a:off x="6400800" y="1160064"/>
            <a:ext cx="5715000" cy="3039358"/>
          </a:xfrm>
          <a:prstGeom prst="rect">
            <a:avLst/>
          </a:prstGeom>
        </p:spPr>
        <p:txBody>
          <a:bodyPr vert="horz" wrap="square" lIns="0" tIns="12700" rIns="0" bIns="0" rtlCol="0" anchor="t">
            <a:spAutoFit/>
          </a:bodyPr>
          <a:lstStyle/>
          <a:p>
            <a:pPr marL="12700">
              <a:lnSpc>
                <a:spcPct val="150000"/>
              </a:lnSpc>
            </a:pPr>
            <a:r>
              <a:rPr lang="en-GB" sz="1500" spc="-70" dirty="0">
                <a:solidFill>
                  <a:srgbClr val="231F20"/>
                </a:solidFill>
                <a:latin typeface="Montserrat" panose="00000500000000000000" pitchFamily="2" charset="-18"/>
              </a:rPr>
              <a:t>Our brand</a:t>
            </a:r>
            <a:r>
              <a:rPr lang="pl-PL" sz="1500" spc="-70" dirty="0">
                <a:solidFill>
                  <a:srgbClr val="231F20"/>
                </a:solidFill>
                <a:latin typeface="Montserrat" panose="00000500000000000000" pitchFamily="2" charset="-18"/>
              </a:rPr>
              <a:t> </a:t>
            </a:r>
            <a:r>
              <a:rPr lang="pl-PL" sz="1500" spc="-70" dirty="0" err="1">
                <a:solidFill>
                  <a:srgbClr val="231F20"/>
                </a:solidFill>
                <a:latin typeface="Montserrat" panose="00000500000000000000" pitchFamily="2" charset="-18"/>
              </a:rPr>
              <a:t>is</a:t>
            </a:r>
            <a:r>
              <a:rPr lang="pl-PL" sz="1500" spc="-70" dirty="0">
                <a:solidFill>
                  <a:srgbClr val="231F20"/>
                </a:solidFill>
                <a:latin typeface="Montserrat" panose="00000500000000000000" pitchFamily="2" charset="-18"/>
              </a:rPr>
              <a:t> </a:t>
            </a:r>
            <a:r>
              <a:rPr lang="pl-PL" sz="1500" spc="-70" dirty="0" err="1">
                <a:solidFill>
                  <a:srgbClr val="231F20"/>
                </a:solidFill>
                <a:latin typeface="Montserrat" panose="00000500000000000000" pitchFamily="2" charset="-18"/>
              </a:rPr>
              <a:t>presented</a:t>
            </a:r>
            <a:r>
              <a:rPr lang="uk-UA" sz="1500" spc="-70" dirty="0">
                <a:solidFill>
                  <a:srgbClr val="231F20"/>
                </a:solidFill>
                <a:latin typeface="Montserrat" panose="00000500000000000000" pitchFamily="2" charset="-18"/>
              </a:rPr>
              <a:t> </a:t>
            </a:r>
            <a:r>
              <a:rPr lang="pl-PL" sz="1500" spc="-70" dirty="0">
                <a:solidFill>
                  <a:srgbClr val="231F20"/>
                </a:solidFill>
                <a:latin typeface="Montserrat" panose="00000500000000000000" pitchFamily="2" charset="-18"/>
              </a:rPr>
              <a:t>in Europe, Asia, Australia and </a:t>
            </a:r>
            <a:r>
              <a:rPr lang="pl-PL" sz="1500" spc="-70" dirty="0" err="1">
                <a:solidFill>
                  <a:srgbClr val="231F20"/>
                </a:solidFill>
                <a:latin typeface="Montserrat" panose="00000500000000000000" pitchFamily="2" charset="-18"/>
              </a:rPr>
              <a:t>America</a:t>
            </a:r>
            <a:r>
              <a:rPr lang="pl-PL" sz="1500" spc="-70" dirty="0">
                <a:solidFill>
                  <a:srgbClr val="231F20"/>
                </a:solidFill>
                <a:latin typeface="Montserrat" panose="00000500000000000000" pitchFamily="2" charset="-18"/>
              </a:rPr>
              <a:t> </a:t>
            </a:r>
            <a:r>
              <a:rPr lang="pl-PL" sz="1500" spc="-70" dirty="0" err="1">
                <a:solidFill>
                  <a:srgbClr val="231F20"/>
                </a:solidFill>
                <a:latin typeface="Montserrat" panose="00000500000000000000" pitchFamily="2" charset="-18"/>
              </a:rPr>
              <a:t>through</a:t>
            </a:r>
            <a:r>
              <a:rPr lang="en-GB" sz="1500" spc="-70" dirty="0">
                <a:solidFill>
                  <a:srgbClr val="231F20"/>
                </a:solidFill>
                <a:latin typeface="Montserrat" panose="00000500000000000000" pitchFamily="2" charset="-18"/>
              </a:rPr>
              <a:t>: </a:t>
            </a:r>
            <a:r>
              <a:rPr lang="en-US" sz="1500" spc="-70" dirty="0">
                <a:solidFill>
                  <a:srgbClr val="231F20"/>
                </a:solidFill>
                <a:latin typeface="Montserrat" panose="00000500000000000000" pitchFamily="2" charset="-18"/>
              </a:rPr>
              <a:t>125 </a:t>
            </a:r>
            <a:r>
              <a:rPr lang="en-US" sz="1500" b="1" spc="-70" dirty="0">
                <a:solidFill>
                  <a:srgbClr val="231F20"/>
                </a:solidFill>
                <a:latin typeface="Montserrat" panose="00000500000000000000" pitchFamily="2" charset="-18"/>
              </a:rPr>
              <a:t>retail shops </a:t>
            </a:r>
            <a:r>
              <a:rPr lang="en-US" sz="1500" spc="-70" dirty="0">
                <a:solidFill>
                  <a:srgbClr val="231F20"/>
                </a:solidFill>
                <a:latin typeface="Montserrat" panose="00000500000000000000" pitchFamily="2" charset="-18"/>
              </a:rPr>
              <a:t>(own and </a:t>
            </a:r>
            <a:r>
              <a:rPr lang="pl-PL" sz="1500" spc="-70" dirty="0">
                <a:solidFill>
                  <a:srgbClr val="231F20"/>
                </a:solidFill>
                <a:latin typeface="Montserrat" panose="00000500000000000000" pitchFamily="2" charset="-18"/>
              </a:rPr>
              <a:t>master </a:t>
            </a:r>
            <a:r>
              <a:rPr lang="en-US" sz="1500" spc="-70" dirty="0">
                <a:solidFill>
                  <a:srgbClr val="231F20"/>
                </a:solidFill>
                <a:latin typeface="Montserrat" panose="00000500000000000000" pitchFamily="2" charset="-18"/>
              </a:rPr>
              <a:t>franchise)</a:t>
            </a:r>
            <a:r>
              <a:rPr lang="en-GB" sz="1500" spc="-70" dirty="0">
                <a:solidFill>
                  <a:srgbClr val="231F20"/>
                </a:solidFill>
                <a:latin typeface="Montserrat" panose="00000500000000000000" pitchFamily="2" charset="-18"/>
              </a:rPr>
              <a:t> </a:t>
            </a:r>
            <a:r>
              <a:rPr lang="en-US" sz="1500" spc="-70" dirty="0">
                <a:solidFill>
                  <a:srgbClr val="231F20"/>
                </a:solidFill>
                <a:latin typeface="Montserrat" panose="00000500000000000000" pitchFamily="2" charset="-18"/>
              </a:rPr>
              <a:t>in Poland, Czech Republic, Slovakia  and Hungary; </a:t>
            </a:r>
            <a:r>
              <a:rPr lang="en-US" sz="1500" b="1" spc="-70" dirty="0" err="1">
                <a:solidFill>
                  <a:srgbClr val="231F20"/>
                </a:solidFill>
                <a:latin typeface="Montserrat" panose="00000500000000000000" pitchFamily="2" charset="-18"/>
              </a:rPr>
              <a:t>multibrand</a:t>
            </a:r>
            <a:r>
              <a:rPr lang="en-US" sz="1500" b="1" spc="-70" dirty="0">
                <a:solidFill>
                  <a:srgbClr val="231F20"/>
                </a:solidFill>
                <a:latin typeface="Montserrat" panose="00000500000000000000" pitchFamily="2" charset="-18"/>
              </a:rPr>
              <a:t> boutiques</a:t>
            </a:r>
            <a:r>
              <a:rPr lang="en-US" sz="1500" spc="-70" dirty="0">
                <a:solidFill>
                  <a:srgbClr val="231F20"/>
                </a:solidFill>
                <a:latin typeface="Montserrat" panose="00000500000000000000" pitchFamily="2" charset="-18"/>
              </a:rPr>
              <a:t>;</a:t>
            </a:r>
            <a:r>
              <a:rPr lang="pl-PL" sz="1500" spc="-70" dirty="0">
                <a:solidFill>
                  <a:srgbClr val="231F20"/>
                </a:solidFill>
                <a:latin typeface="Montserrat" panose="00000500000000000000" pitchFamily="2" charset="-18"/>
              </a:rPr>
              <a:t> </a:t>
            </a:r>
            <a:r>
              <a:rPr lang="en-US" sz="1500" b="1" spc="-70" dirty="0">
                <a:solidFill>
                  <a:srgbClr val="231F20"/>
                </a:solidFill>
                <a:latin typeface="Montserrat" panose="00000500000000000000" pitchFamily="2" charset="-18"/>
              </a:rPr>
              <a:t>e-commerce</a:t>
            </a:r>
            <a:r>
              <a:rPr lang="en-US" sz="1500" spc="-70" dirty="0">
                <a:solidFill>
                  <a:srgbClr val="231F20"/>
                </a:solidFill>
                <a:latin typeface="Montserrat" panose="00000500000000000000" pitchFamily="2" charset="-18"/>
              </a:rPr>
              <a:t> platforms and marketplaces; </a:t>
            </a:r>
            <a:r>
              <a:rPr lang="en-US" sz="1500" b="1" spc="-70" dirty="0">
                <a:solidFill>
                  <a:srgbClr val="231F20"/>
                </a:solidFill>
                <a:latin typeface="Montserrat" panose="00000500000000000000" pitchFamily="2" charset="-18"/>
              </a:rPr>
              <a:t>distributors</a:t>
            </a:r>
            <a:r>
              <a:rPr lang="en-US" sz="1500" spc="-70" dirty="0">
                <a:solidFill>
                  <a:srgbClr val="231F20"/>
                </a:solidFill>
                <a:latin typeface="Montserrat" panose="00000500000000000000" pitchFamily="2" charset="-18"/>
              </a:rPr>
              <a:t> and agents.</a:t>
            </a:r>
            <a:r>
              <a:rPr lang="pl-PL" sz="1500" spc="-70" dirty="0">
                <a:solidFill>
                  <a:srgbClr val="231F20"/>
                </a:solidFill>
                <a:latin typeface="Montserrat" panose="00000500000000000000" pitchFamily="2" charset="-18"/>
              </a:rPr>
              <a:t> W</a:t>
            </a:r>
            <a:r>
              <a:rPr lang="en-US" sz="1500" spc="-70" dirty="0">
                <a:solidFill>
                  <a:srgbClr val="231F20"/>
                </a:solidFill>
                <a:latin typeface="Montserrat" panose="00000500000000000000" pitchFamily="2" charset="-18"/>
              </a:rPr>
              <a:t>e are a top brand in the </a:t>
            </a:r>
            <a:r>
              <a:rPr lang="en-US" sz="1500" b="1" spc="-70" dirty="0">
                <a:solidFill>
                  <a:srgbClr val="231F20"/>
                </a:solidFill>
                <a:latin typeface="Montserrat" panose="00000500000000000000" pitchFamily="2" charset="-18"/>
              </a:rPr>
              <a:t>affordable premium </a:t>
            </a:r>
            <a:r>
              <a:rPr lang="en-US" sz="1500" spc="-70" dirty="0">
                <a:solidFill>
                  <a:srgbClr val="231F20"/>
                </a:solidFill>
                <a:latin typeface="Montserrat" panose="00000500000000000000" pitchFamily="2" charset="-18"/>
              </a:rPr>
              <a:t>category in CEE</a:t>
            </a:r>
            <a:r>
              <a:rPr lang="pl-PL" sz="1500" spc="-70" dirty="0">
                <a:solidFill>
                  <a:srgbClr val="231F20"/>
                </a:solidFill>
                <a:latin typeface="Montserrat" panose="00000500000000000000" pitchFamily="2" charset="-18"/>
              </a:rPr>
              <a:t>. </a:t>
            </a:r>
            <a:r>
              <a:rPr lang="en-US" sz="1500" spc="-70" dirty="0">
                <a:solidFill>
                  <a:srgbClr val="231F20"/>
                </a:solidFill>
                <a:latin typeface="Montserrat" panose="00000500000000000000" pitchFamily="2" charset="-18"/>
              </a:rPr>
              <a:t> In 2025 we are entering new markets all over the world. </a:t>
            </a:r>
            <a:br>
              <a:rPr lang="en-US" sz="1500" spc="-70" dirty="0">
                <a:solidFill>
                  <a:srgbClr val="231F20"/>
                </a:solidFill>
                <a:latin typeface="Montserrat" panose="00000500000000000000" pitchFamily="2" charset="-18"/>
              </a:rPr>
            </a:br>
            <a:r>
              <a:rPr lang="en-US" sz="1500" spc="-70" dirty="0">
                <a:solidFill>
                  <a:srgbClr val="231F20"/>
                </a:solidFill>
                <a:latin typeface="Montserrat" panose="00000500000000000000" pitchFamily="2" charset="-18"/>
              </a:rPr>
              <a:t>Current focus is Asia. We invite you to join our </a:t>
            </a:r>
            <a:r>
              <a:rPr lang="en-US" sz="1500" b="1" spc="-70" dirty="0">
                <a:solidFill>
                  <a:srgbClr val="231F20"/>
                </a:solidFill>
                <a:latin typeface="Montserrat" panose="00000500000000000000" pitchFamily="2" charset="-18"/>
              </a:rPr>
              <a:t>TATUUM</a:t>
            </a:r>
            <a:r>
              <a:rPr lang="en-US" sz="1500" spc="-70" dirty="0">
                <a:solidFill>
                  <a:srgbClr val="231F20"/>
                </a:solidFill>
                <a:latin typeface="Montserrat" panose="00000500000000000000" pitchFamily="2" charset="-18"/>
              </a:rPr>
              <a:t> world. </a:t>
            </a:r>
          </a:p>
          <a:p>
            <a:pPr marL="12700">
              <a:lnSpc>
                <a:spcPct val="150000"/>
              </a:lnSpc>
            </a:pPr>
            <a:endParaRPr lang="en-US" sz="1400" spc="-70" dirty="0">
              <a:solidFill>
                <a:srgbClr val="231F20"/>
              </a:solidFill>
              <a:latin typeface="Verdana"/>
            </a:endParaRPr>
          </a:p>
          <a:p>
            <a:pPr marL="12700">
              <a:lnSpc>
                <a:spcPct val="150000"/>
              </a:lnSpc>
            </a:pPr>
            <a:endParaRPr lang="pl-PL" sz="1400" spc="-70" dirty="0">
              <a:solidFill>
                <a:srgbClr val="231F20"/>
              </a:solidFill>
              <a:latin typeface="Verdana"/>
            </a:endParaRPr>
          </a:p>
        </p:txBody>
      </p:sp>
      <p:sp>
        <p:nvSpPr>
          <p:cNvPr id="2" name="object 3">
            <a:extLst>
              <a:ext uri="{FF2B5EF4-FFF2-40B4-BE49-F238E27FC236}">
                <a16:creationId xmlns:a16="http://schemas.microsoft.com/office/drawing/2014/main" id="{AC9CB78A-9A4F-4FB4-0A79-7D560F8FD2B5}"/>
              </a:ext>
            </a:extLst>
          </p:cNvPr>
          <p:cNvSpPr/>
          <p:nvPr/>
        </p:nvSpPr>
        <p:spPr>
          <a:xfrm>
            <a:off x="10692758" y="240361"/>
            <a:ext cx="1219200" cy="160807"/>
          </a:xfrm>
          <a:prstGeom prst="rect">
            <a:avLst/>
          </a:prstGeom>
          <a:blipFill>
            <a:blip r:embed="rId4" cstate="print">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4" name="pole tekstowe 3">
            <a:extLst>
              <a:ext uri="{FF2B5EF4-FFF2-40B4-BE49-F238E27FC236}">
                <a16:creationId xmlns:a16="http://schemas.microsoft.com/office/drawing/2014/main" id="{71064430-CA6E-E469-1272-C39F37752E7B}"/>
              </a:ext>
            </a:extLst>
          </p:cNvPr>
          <p:cNvSpPr txBox="1"/>
          <p:nvPr/>
        </p:nvSpPr>
        <p:spPr>
          <a:xfrm>
            <a:off x="152393" y="685800"/>
            <a:ext cx="5257800" cy="400110"/>
          </a:xfrm>
          <a:prstGeom prst="rect">
            <a:avLst/>
          </a:prstGeom>
          <a:noFill/>
        </p:spPr>
        <p:txBody>
          <a:bodyPr wrap="square" rtlCol="0">
            <a:spAutoFit/>
          </a:bodyPr>
          <a:lstStyle/>
          <a:p>
            <a:r>
              <a:rPr lang="en-GB" sz="2000" dirty="0">
                <a:solidFill>
                  <a:schemeClr val="bg1">
                    <a:lumMod val="50000"/>
                  </a:schemeClr>
                </a:solidFill>
                <a:latin typeface="Montserrat" panose="00000500000000000000" pitchFamily="2" charset="-18"/>
              </a:rPr>
              <a:t>TATUUM d</a:t>
            </a:r>
            <a:r>
              <a:rPr lang="pl-PL" sz="2000" dirty="0" err="1">
                <a:solidFill>
                  <a:schemeClr val="bg1">
                    <a:lumMod val="50000"/>
                  </a:schemeClr>
                </a:solidFill>
                <a:latin typeface="Montserrat" panose="00000500000000000000" pitchFamily="2" charset="-18"/>
              </a:rPr>
              <a:t>istribution</a:t>
            </a:r>
            <a:r>
              <a:rPr lang="pl-PL" sz="2000" dirty="0">
                <a:solidFill>
                  <a:schemeClr val="bg1">
                    <a:lumMod val="50000"/>
                  </a:schemeClr>
                </a:solidFill>
                <a:latin typeface="Montserrat" panose="00000500000000000000" pitchFamily="2" charset="-18"/>
              </a:rPr>
              <a:t> </a:t>
            </a:r>
            <a:r>
              <a:rPr lang="pl-PL" sz="2000" dirty="0" err="1">
                <a:solidFill>
                  <a:schemeClr val="bg1">
                    <a:lumMod val="50000"/>
                  </a:schemeClr>
                </a:solidFill>
                <a:latin typeface="Montserrat" panose="00000500000000000000" pitchFamily="2" charset="-18"/>
              </a:rPr>
              <a:t>channels</a:t>
            </a:r>
            <a:endParaRPr lang="pl-PL" sz="2000" dirty="0">
              <a:solidFill>
                <a:schemeClr val="bg1">
                  <a:lumMod val="50000"/>
                </a:schemeClr>
              </a:solidFill>
              <a:latin typeface="Montserrat" panose="00000500000000000000" pitchFamily="2" charset="-18"/>
            </a:endParaRPr>
          </a:p>
        </p:txBody>
      </p:sp>
    </p:spTree>
    <p:extLst>
      <p:ext uri="{BB962C8B-B14F-4D97-AF65-F5344CB8AC3E}">
        <p14:creationId xmlns:p14="http://schemas.microsoft.com/office/powerpoint/2010/main" val="500740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C7B6C-29FC-3BCC-D367-632528FAFAE8}"/>
            </a:ext>
          </a:extLst>
        </p:cNvPr>
        <p:cNvGrpSpPr/>
        <p:nvPr/>
      </p:nvGrpSpPr>
      <p:grpSpPr>
        <a:xfrm>
          <a:off x="0" y="0"/>
          <a:ext cx="0" cy="0"/>
          <a:chOff x="0" y="0"/>
          <a:chExt cx="0" cy="0"/>
        </a:xfrm>
      </p:grpSpPr>
      <p:grpSp>
        <p:nvGrpSpPr>
          <p:cNvPr id="6" name="object 6">
            <a:extLst>
              <a:ext uri="{FF2B5EF4-FFF2-40B4-BE49-F238E27FC236}">
                <a16:creationId xmlns:a16="http://schemas.microsoft.com/office/drawing/2014/main" id="{2277C21E-1207-9A44-82E7-41A429F548EE}"/>
              </a:ext>
            </a:extLst>
          </p:cNvPr>
          <p:cNvGrpSpPr/>
          <p:nvPr/>
        </p:nvGrpSpPr>
        <p:grpSpPr>
          <a:xfrm>
            <a:off x="152393" y="449452"/>
            <a:ext cx="11784965" cy="27305"/>
            <a:chOff x="152393" y="449452"/>
            <a:chExt cx="11784965" cy="27305"/>
          </a:xfrm>
        </p:grpSpPr>
        <p:sp>
          <p:nvSpPr>
            <p:cNvPr id="7" name="object 7">
              <a:extLst>
                <a:ext uri="{FF2B5EF4-FFF2-40B4-BE49-F238E27FC236}">
                  <a16:creationId xmlns:a16="http://schemas.microsoft.com/office/drawing/2014/main" id="{36509E3A-9D8F-5479-FCAF-4ED18B1E11BF}"/>
                </a:ext>
              </a:extLst>
            </p:cNvPr>
            <p:cNvSpPr/>
            <p:nvPr/>
          </p:nvSpPr>
          <p:spPr>
            <a:xfrm>
              <a:off x="152393" y="449452"/>
              <a:ext cx="11784965" cy="27305"/>
            </a:xfrm>
            <a:custGeom>
              <a:avLst/>
              <a:gdLst/>
              <a:ahLst/>
              <a:cxnLst/>
              <a:rect l="l" t="t" r="r" b="b"/>
              <a:pathLst>
                <a:path w="11784965" h="27304">
                  <a:moveTo>
                    <a:pt x="12" y="0"/>
                  </a:moveTo>
                  <a:lnTo>
                    <a:pt x="0" y="6350"/>
                  </a:lnTo>
                  <a:lnTo>
                    <a:pt x="11784584" y="27305"/>
                  </a:lnTo>
                  <a:lnTo>
                    <a:pt x="11784596" y="20955"/>
                  </a:lnTo>
                  <a:lnTo>
                    <a:pt x="12" y="0"/>
                  </a:lnTo>
                  <a:close/>
                </a:path>
              </a:pathLst>
            </a:custGeom>
            <a:solidFill>
              <a:srgbClr val="C5C5C5"/>
            </a:solidFill>
          </p:spPr>
          <p:txBody>
            <a:bodyPr wrap="square" lIns="0" tIns="0" rIns="0" bIns="0" rtlCol="0"/>
            <a:lstStyle/>
            <a:p>
              <a:endParaRPr/>
            </a:p>
          </p:txBody>
        </p:sp>
        <p:sp>
          <p:nvSpPr>
            <p:cNvPr id="8" name="object 8">
              <a:extLst>
                <a:ext uri="{FF2B5EF4-FFF2-40B4-BE49-F238E27FC236}">
                  <a16:creationId xmlns:a16="http://schemas.microsoft.com/office/drawing/2014/main" id="{40576F83-52FA-9E53-5314-8C5578BF727E}"/>
                </a:ext>
              </a:extLst>
            </p:cNvPr>
            <p:cNvSpPr/>
            <p:nvPr/>
          </p:nvSpPr>
          <p:spPr>
            <a:xfrm>
              <a:off x="152400" y="455802"/>
              <a:ext cx="358140" cy="17145"/>
            </a:xfrm>
            <a:custGeom>
              <a:avLst/>
              <a:gdLst/>
              <a:ahLst/>
              <a:cxnLst/>
              <a:rect l="l" t="t" r="r" b="b"/>
              <a:pathLst>
                <a:path w="358140" h="17145">
                  <a:moveTo>
                    <a:pt x="0" y="0"/>
                  </a:moveTo>
                  <a:lnTo>
                    <a:pt x="0" y="16624"/>
                  </a:lnTo>
                  <a:lnTo>
                    <a:pt x="358139" y="16624"/>
                  </a:lnTo>
                  <a:lnTo>
                    <a:pt x="358139" y="647"/>
                  </a:lnTo>
                  <a:lnTo>
                    <a:pt x="0" y="0"/>
                  </a:lnTo>
                  <a:close/>
                </a:path>
              </a:pathLst>
            </a:custGeom>
            <a:solidFill>
              <a:srgbClr val="FEFEFE"/>
            </a:solidFill>
          </p:spPr>
          <p:txBody>
            <a:bodyPr wrap="square" lIns="0" tIns="0" rIns="0" bIns="0" rtlCol="0"/>
            <a:lstStyle/>
            <a:p>
              <a:endParaRPr/>
            </a:p>
          </p:txBody>
        </p:sp>
        <p:sp>
          <p:nvSpPr>
            <p:cNvPr id="9" name="object 9">
              <a:extLst>
                <a:ext uri="{FF2B5EF4-FFF2-40B4-BE49-F238E27FC236}">
                  <a16:creationId xmlns:a16="http://schemas.microsoft.com/office/drawing/2014/main" id="{C39B851B-5DD4-BE8C-A671-B62227961F82}"/>
                </a:ext>
              </a:extLst>
            </p:cNvPr>
            <p:cNvSpPr/>
            <p:nvPr/>
          </p:nvSpPr>
          <p:spPr>
            <a:xfrm>
              <a:off x="152400" y="449452"/>
              <a:ext cx="358140" cy="7620"/>
            </a:xfrm>
            <a:custGeom>
              <a:avLst/>
              <a:gdLst/>
              <a:ahLst/>
              <a:cxnLst/>
              <a:rect l="l" t="t" r="r" b="b"/>
              <a:pathLst>
                <a:path w="358140" h="7620">
                  <a:moveTo>
                    <a:pt x="12" y="0"/>
                  </a:moveTo>
                  <a:lnTo>
                    <a:pt x="0" y="6350"/>
                  </a:lnTo>
                  <a:lnTo>
                    <a:pt x="358139" y="6997"/>
                  </a:lnTo>
                  <a:lnTo>
                    <a:pt x="358139" y="635"/>
                  </a:lnTo>
                  <a:lnTo>
                    <a:pt x="12" y="0"/>
                  </a:lnTo>
                  <a:close/>
                </a:path>
              </a:pathLst>
            </a:custGeom>
            <a:solidFill>
              <a:srgbClr val="C4C4C4"/>
            </a:solidFill>
          </p:spPr>
          <p:txBody>
            <a:bodyPr wrap="square" lIns="0" tIns="0" rIns="0" bIns="0" rtlCol="0"/>
            <a:lstStyle/>
            <a:p>
              <a:endParaRPr/>
            </a:p>
          </p:txBody>
        </p:sp>
      </p:grpSp>
      <p:sp>
        <p:nvSpPr>
          <p:cNvPr id="2" name="object 3">
            <a:extLst>
              <a:ext uri="{FF2B5EF4-FFF2-40B4-BE49-F238E27FC236}">
                <a16:creationId xmlns:a16="http://schemas.microsoft.com/office/drawing/2014/main" id="{35B2FA80-1593-EA61-31A1-65C7886A8444}"/>
              </a:ext>
            </a:extLst>
          </p:cNvPr>
          <p:cNvSpPr/>
          <p:nvPr/>
        </p:nvSpPr>
        <p:spPr>
          <a:xfrm>
            <a:off x="10692758" y="240361"/>
            <a:ext cx="1219200" cy="160807"/>
          </a:xfrm>
          <a:prstGeom prst="rect">
            <a:avLst/>
          </a:prstGeom>
          <a:blipFill>
            <a:blip r:embed="rId2" cstate="print">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3" name="object 92">
            <a:extLst>
              <a:ext uri="{FF2B5EF4-FFF2-40B4-BE49-F238E27FC236}">
                <a16:creationId xmlns:a16="http://schemas.microsoft.com/office/drawing/2014/main" id="{940F6D1B-107A-8AB3-3E0E-D8DDD15B8819}"/>
              </a:ext>
            </a:extLst>
          </p:cNvPr>
          <p:cNvSpPr txBox="1"/>
          <p:nvPr/>
        </p:nvSpPr>
        <p:spPr>
          <a:xfrm>
            <a:off x="792911" y="1033645"/>
            <a:ext cx="10783738" cy="1648528"/>
          </a:xfrm>
          <a:prstGeom prst="rect">
            <a:avLst/>
          </a:prstGeom>
        </p:spPr>
        <p:txBody>
          <a:bodyPr vert="horz" wrap="square" lIns="0" tIns="12065" rIns="0" bIns="0" rtlCol="0">
            <a:spAutoFit/>
          </a:bodyPr>
          <a:lstStyle/>
          <a:p>
            <a:pPr marL="12700">
              <a:lnSpc>
                <a:spcPct val="100000"/>
              </a:lnSpc>
              <a:spcBef>
                <a:spcPts val="1040"/>
              </a:spcBef>
            </a:pPr>
            <a:r>
              <a:rPr lang="pl-PL" sz="1400" b="1" spc="160" dirty="0">
                <a:solidFill>
                  <a:srgbClr val="231F20"/>
                </a:solidFill>
                <a:latin typeface="Montserrat" panose="00000500000000000000" pitchFamily="2" charset="-18"/>
                <a:ea typeface="Verdana" panose="020B0604030504040204" pitchFamily="34" charset="0"/>
                <a:cs typeface="Trebuchet MS"/>
              </a:rPr>
              <a:t>TATUUM </a:t>
            </a:r>
            <a:r>
              <a:rPr lang="en-US" sz="1400" spc="160" dirty="0">
                <a:solidFill>
                  <a:srgbClr val="231F20"/>
                </a:solidFill>
                <a:latin typeface="Montserrat" panose="00000500000000000000" pitchFamily="2" charset="-18"/>
                <a:ea typeface="Verdana" panose="020B0604030504040204" pitchFamily="34" charset="0"/>
                <a:cs typeface="Trebuchet MS"/>
              </a:rPr>
              <a:t>mission is to create clothing that is comfortable and adapted to various figures</a:t>
            </a:r>
            <a:r>
              <a:rPr lang="pl-PL" sz="1400" spc="160" dirty="0">
                <a:solidFill>
                  <a:srgbClr val="231F20"/>
                </a:solidFill>
                <a:latin typeface="Montserrat" panose="00000500000000000000" pitchFamily="2" charset="-18"/>
                <a:ea typeface="Verdana" panose="020B0604030504040204" pitchFamily="34" charset="0"/>
                <a:cs typeface="Trebuchet MS"/>
              </a:rPr>
              <a:t>. </a:t>
            </a:r>
            <a:br>
              <a:rPr lang="en-GB" sz="1400" spc="160" dirty="0">
                <a:solidFill>
                  <a:srgbClr val="231F20"/>
                </a:solidFill>
                <a:latin typeface="Montserrat" panose="00000500000000000000" pitchFamily="2" charset="-18"/>
                <a:ea typeface="Verdana" panose="020B0604030504040204" pitchFamily="34" charset="0"/>
                <a:cs typeface="Trebuchet MS"/>
              </a:rPr>
            </a:br>
            <a:r>
              <a:rPr lang="pl-PL" sz="1400" spc="160" dirty="0">
                <a:solidFill>
                  <a:srgbClr val="231F20"/>
                </a:solidFill>
                <a:latin typeface="Montserrat" panose="00000500000000000000" pitchFamily="2" charset="-18"/>
                <a:ea typeface="Verdana" panose="020B0604030504040204" pitchFamily="34" charset="0"/>
                <a:cs typeface="Trebuchet MS"/>
              </a:rPr>
              <a:t>W</a:t>
            </a:r>
            <a:r>
              <a:rPr lang="en-US" sz="1400" spc="160" dirty="0" err="1">
                <a:solidFill>
                  <a:srgbClr val="231F20"/>
                </a:solidFill>
                <a:latin typeface="Montserrat" panose="00000500000000000000" pitchFamily="2" charset="-18"/>
                <a:ea typeface="Verdana" panose="020B0604030504040204" pitchFamily="34" charset="0"/>
                <a:cs typeface="Trebuchet MS"/>
              </a:rPr>
              <a:t>hether</a:t>
            </a:r>
            <a:r>
              <a:rPr lang="en-US" sz="1400" spc="160" dirty="0">
                <a:solidFill>
                  <a:srgbClr val="231F20"/>
                </a:solidFill>
                <a:latin typeface="Montserrat" panose="00000500000000000000" pitchFamily="2" charset="-18"/>
                <a:ea typeface="Verdana" panose="020B0604030504040204" pitchFamily="34" charset="0"/>
                <a:cs typeface="Trebuchet MS"/>
              </a:rPr>
              <a:t> we are working in the office, rushing to a meeting, negotiating deals, taking care of family or spending time with friends</a:t>
            </a:r>
            <a:r>
              <a:rPr lang="pl-PL" sz="1400" spc="160" dirty="0">
                <a:solidFill>
                  <a:srgbClr val="231F20"/>
                </a:solidFill>
                <a:latin typeface="Montserrat" panose="00000500000000000000" pitchFamily="2" charset="-18"/>
                <a:ea typeface="Verdana" panose="020B0604030504040204" pitchFamily="34" charset="0"/>
                <a:cs typeface="Trebuchet MS"/>
              </a:rPr>
              <a:t> -</a:t>
            </a:r>
            <a:r>
              <a:rPr lang="en-US" sz="1400" spc="160" dirty="0">
                <a:solidFill>
                  <a:srgbClr val="231F20"/>
                </a:solidFill>
                <a:latin typeface="Montserrat" panose="00000500000000000000" pitchFamily="2" charset="-18"/>
                <a:ea typeface="Verdana" panose="020B0604030504040204" pitchFamily="34" charset="0"/>
                <a:cs typeface="Trebuchet MS"/>
              </a:rPr>
              <a:t> TATUUM allows us to experience each of these moments in the most </a:t>
            </a:r>
            <a:r>
              <a:rPr lang="en-US" sz="1400" b="1" spc="160" dirty="0">
                <a:solidFill>
                  <a:srgbClr val="231F20"/>
                </a:solidFill>
                <a:latin typeface="Montserrat" panose="00000500000000000000" pitchFamily="2" charset="-18"/>
                <a:ea typeface="Verdana" panose="020B0604030504040204" pitchFamily="34" charset="0"/>
                <a:cs typeface="Trebuchet MS"/>
              </a:rPr>
              <a:t>stylish</a:t>
            </a:r>
            <a:r>
              <a:rPr lang="en-US" sz="1400" spc="160" dirty="0">
                <a:solidFill>
                  <a:srgbClr val="231F20"/>
                </a:solidFill>
                <a:latin typeface="Montserrat" panose="00000500000000000000" pitchFamily="2" charset="-18"/>
                <a:ea typeface="Verdana" panose="020B0604030504040204" pitchFamily="34" charset="0"/>
                <a:cs typeface="Trebuchet MS"/>
              </a:rPr>
              <a:t> and </a:t>
            </a:r>
            <a:r>
              <a:rPr lang="en-US" sz="1400" b="1" spc="160" dirty="0">
                <a:solidFill>
                  <a:srgbClr val="231F20"/>
                </a:solidFill>
                <a:latin typeface="Montserrat" panose="00000500000000000000" pitchFamily="2" charset="-18"/>
                <a:ea typeface="Verdana" panose="020B0604030504040204" pitchFamily="34" charset="0"/>
                <a:cs typeface="Trebuchet MS"/>
              </a:rPr>
              <a:t>comfortable</a:t>
            </a:r>
            <a:r>
              <a:rPr lang="en-US" sz="1400" spc="160" dirty="0">
                <a:solidFill>
                  <a:srgbClr val="231F20"/>
                </a:solidFill>
                <a:latin typeface="Montserrat" panose="00000500000000000000" pitchFamily="2" charset="-18"/>
                <a:ea typeface="Verdana" panose="020B0604030504040204" pitchFamily="34" charset="0"/>
                <a:cs typeface="Trebuchet MS"/>
              </a:rPr>
              <a:t> way possible.</a:t>
            </a:r>
            <a:r>
              <a:rPr lang="pl-PL" sz="1400" spc="160" dirty="0">
                <a:solidFill>
                  <a:srgbClr val="231F20"/>
                </a:solidFill>
                <a:latin typeface="Montserrat" panose="00000500000000000000" pitchFamily="2" charset="-18"/>
                <a:ea typeface="Verdana" panose="020B0604030504040204" pitchFamily="34" charset="0"/>
                <a:cs typeface="Trebuchet MS"/>
              </a:rPr>
              <a:t> </a:t>
            </a:r>
          </a:p>
          <a:p>
            <a:pPr marL="12700">
              <a:lnSpc>
                <a:spcPct val="100000"/>
              </a:lnSpc>
              <a:spcBef>
                <a:spcPts val="1040"/>
              </a:spcBef>
            </a:pPr>
            <a:r>
              <a:rPr lang="pl-PL" sz="1400" spc="160" dirty="0">
                <a:solidFill>
                  <a:srgbClr val="231F20"/>
                </a:solidFill>
                <a:latin typeface="Montserrat" panose="00000500000000000000" pitchFamily="2" charset="-18"/>
                <a:ea typeface="Verdana" panose="020B0604030504040204" pitchFamily="34" charset="0"/>
                <a:cs typeface="Trebuchet MS"/>
              </a:rPr>
              <a:t>We</a:t>
            </a:r>
            <a:r>
              <a:rPr lang="en-US" sz="1400" spc="160" dirty="0">
                <a:solidFill>
                  <a:srgbClr val="231F20"/>
                </a:solidFill>
                <a:latin typeface="Montserrat" panose="00000500000000000000" pitchFamily="2" charset="-18"/>
                <a:ea typeface="Verdana" panose="020B0604030504040204" pitchFamily="34" charset="0"/>
                <a:cs typeface="Trebuchet MS"/>
              </a:rPr>
              <a:t> follow a </a:t>
            </a:r>
            <a:r>
              <a:rPr lang="en-US" sz="1400" b="1" spc="160" dirty="0">
                <a:solidFill>
                  <a:srgbClr val="231F20"/>
                </a:solidFill>
                <a:latin typeface="Montserrat" panose="00000500000000000000" pitchFamily="2" charset="-18"/>
                <a:ea typeface="Verdana" panose="020B0604030504040204" pitchFamily="34" charset="0"/>
                <a:cs typeface="Trebuchet MS"/>
              </a:rPr>
              <a:t>slow fashion philosophy</a:t>
            </a:r>
            <a:r>
              <a:rPr lang="en-US" sz="1400" spc="160" dirty="0">
                <a:solidFill>
                  <a:srgbClr val="231F20"/>
                </a:solidFill>
                <a:latin typeface="Montserrat" panose="00000500000000000000" pitchFamily="2" charset="-18"/>
                <a:ea typeface="Verdana" panose="020B0604030504040204" pitchFamily="34" charset="0"/>
                <a:cs typeface="Trebuchet MS"/>
              </a:rPr>
              <a:t>, we prioritize </a:t>
            </a:r>
            <a:r>
              <a:rPr lang="en-US" sz="1400" b="1" spc="160" dirty="0">
                <a:solidFill>
                  <a:srgbClr val="231F20"/>
                </a:solidFill>
                <a:latin typeface="Montserrat" panose="00000500000000000000" pitchFamily="2" charset="-18"/>
                <a:ea typeface="Verdana" panose="020B0604030504040204" pitchFamily="34" charset="0"/>
                <a:cs typeface="Trebuchet MS"/>
              </a:rPr>
              <a:t>quality</a:t>
            </a:r>
            <a:r>
              <a:rPr lang="en-US" sz="1400" spc="160" dirty="0">
                <a:solidFill>
                  <a:srgbClr val="231F20"/>
                </a:solidFill>
                <a:latin typeface="Montserrat" panose="00000500000000000000" pitchFamily="2" charset="-18"/>
                <a:ea typeface="Verdana" panose="020B0604030504040204" pitchFamily="34" charset="0"/>
                <a:cs typeface="Trebuchet MS"/>
              </a:rPr>
              <a:t>, </a:t>
            </a:r>
            <a:r>
              <a:rPr lang="en-US" sz="1400" b="1" spc="160" dirty="0">
                <a:solidFill>
                  <a:srgbClr val="231F20"/>
                </a:solidFill>
                <a:latin typeface="Montserrat" panose="00000500000000000000" pitchFamily="2" charset="-18"/>
                <a:ea typeface="Verdana" panose="020B0604030504040204" pitchFamily="34" charset="0"/>
                <a:cs typeface="Trebuchet MS"/>
              </a:rPr>
              <a:t>comfort</a:t>
            </a:r>
            <a:r>
              <a:rPr lang="en-US" sz="1400" spc="160" dirty="0">
                <a:solidFill>
                  <a:srgbClr val="231F20"/>
                </a:solidFill>
                <a:latin typeface="Montserrat" panose="00000500000000000000" pitchFamily="2" charset="-18"/>
                <a:ea typeface="Verdana" panose="020B0604030504040204" pitchFamily="34" charset="0"/>
                <a:cs typeface="Trebuchet MS"/>
              </a:rPr>
              <a:t>, and </a:t>
            </a:r>
            <a:r>
              <a:rPr lang="en-US" sz="1400" b="1" spc="160" dirty="0">
                <a:solidFill>
                  <a:srgbClr val="231F20"/>
                </a:solidFill>
                <a:latin typeface="Montserrat" panose="00000500000000000000" pitchFamily="2" charset="-18"/>
                <a:ea typeface="Verdana" panose="020B0604030504040204" pitchFamily="34" charset="0"/>
                <a:cs typeface="Trebuchet MS"/>
              </a:rPr>
              <a:t>harmony</a:t>
            </a:r>
            <a:r>
              <a:rPr lang="en-US" sz="1400" spc="160" dirty="0">
                <a:solidFill>
                  <a:srgbClr val="231F20"/>
                </a:solidFill>
                <a:latin typeface="Montserrat" panose="00000500000000000000" pitchFamily="2" charset="-18"/>
                <a:ea typeface="Verdana" panose="020B0604030504040204" pitchFamily="34" charset="0"/>
                <a:cs typeface="Trebuchet MS"/>
              </a:rPr>
              <a:t>. Our collections are made to be used for many years and </a:t>
            </a:r>
            <a:r>
              <a:rPr lang="en-US" sz="1400" b="1" spc="160" dirty="0">
                <a:solidFill>
                  <a:srgbClr val="231F20"/>
                </a:solidFill>
                <a:latin typeface="Montserrat" panose="00000500000000000000" pitchFamily="2" charset="-18"/>
                <a:ea typeface="Verdana" panose="020B0604030504040204" pitchFamily="34" charset="0"/>
                <a:cs typeface="Trebuchet MS"/>
              </a:rPr>
              <a:t>stay stylish across decades</a:t>
            </a:r>
            <a:r>
              <a:rPr lang="en-US" sz="1400" spc="160" dirty="0">
                <a:solidFill>
                  <a:srgbClr val="231F20"/>
                </a:solidFill>
                <a:latin typeface="Montserrat" panose="00000500000000000000" pitchFamily="2" charset="-18"/>
                <a:ea typeface="Verdana" panose="020B0604030504040204" pitchFamily="34" charset="0"/>
                <a:cs typeface="Trebuchet MS"/>
              </a:rPr>
              <a:t>, blending </a:t>
            </a:r>
            <a:r>
              <a:rPr lang="en-US" sz="1400" b="1" spc="160" dirty="0">
                <a:solidFill>
                  <a:srgbClr val="231F20"/>
                </a:solidFill>
                <a:latin typeface="Montserrat" panose="00000500000000000000" pitchFamily="2" charset="-18"/>
                <a:ea typeface="Verdana" panose="020B0604030504040204" pitchFamily="34" charset="0"/>
                <a:cs typeface="Trebuchet MS"/>
              </a:rPr>
              <a:t>timeless elegance </a:t>
            </a:r>
            <a:r>
              <a:rPr lang="en-US" sz="1400" spc="160" dirty="0">
                <a:solidFill>
                  <a:srgbClr val="231F20"/>
                </a:solidFill>
                <a:latin typeface="Montserrat" panose="00000500000000000000" pitchFamily="2" charset="-18"/>
                <a:ea typeface="Verdana" panose="020B0604030504040204" pitchFamily="34" charset="0"/>
                <a:cs typeface="Trebuchet MS"/>
              </a:rPr>
              <a:t>with a sense of natural ease</a:t>
            </a:r>
            <a:endParaRPr lang="pl-PL" sz="1400" spc="160" dirty="0">
              <a:solidFill>
                <a:srgbClr val="231F20"/>
              </a:solidFill>
              <a:latin typeface="Montserrat" panose="00000500000000000000" pitchFamily="2" charset="-18"/>
              <a:ea typeface="Verdana" panose="020B0604030504040204" pitchFamily="34" charset="0"/>
              <a:cs typeface="Trebuchet MS"/>
            </a:endParaRPr>
          </a:p>
        </p:txBody>
      </p:sp>
      <p:sp>
        <p:nvSpPr>
          <p:cNvPr id="4" name="pole tekstowe 3">
            <a:extLst>
              <a:ext uri="{FF2B5EF4-FFF2-40B4-BE49-F238E27FC236}">
                <a16:creationId xmlns:a16="http://schemas.microsoft.com/office/drawing/2014/main" id="{77AA8E65-2EC7-2FD5-FD04-49379A68ADEC}"/>
              </a:ext>
            </a:extLst>
          </p:cNvPr>
          <p:cNvSpPr txBox="1"/>
          <p:nvPr/>
        </p:nvSpPr>
        <p:spPr>
          <a:xfrm>
            <a:off x="685800" y="571817"/>
            <a:ext cx="3991270" cy="400110"/>
          </a:xfrm>
          <a:prstGeom prst="rect">
            <a:avLst/>
          </a:prstGeom>
          <a:noFill/>
        </p:spPr>
        <p:txBody>
          <a:bodyPr wrap="square" rtlCol="0">
            <a:spAutoFit/>
          </a:bodyPr>
          <a:lstStyle/>
          <a:p>
            <a:r>
              <a:rPr lang="pl-PL" sz="2000" dirty="0">
                <a:solidFill>
                  <a:schemeClr val="bg1">
                    <a:lumMod val="50000"/>
                  </a:schemeClr>
                </a:solidFill>
                <a:latin typeface="Montserrat" panose="00000500000000000000" pitchFamily="2" charset="-18"/>
              </a:rPr>
              <a:t>TATUUM </a:t>
            </a:r>
            <a:r>
              <a:rPr lang="pl-PL" sz="2000" dirty="0" err="1">
                <a:solidFill>
                  <a:schemeClr val="bg1">
                    <a:lumMod val="50000"/>
                  </a:schemeClr>
                </a:solidFill>
                <a:latin typeface="Montserrat" panose="00000500000000000000" pitchFamily="2" charset="-18"/>
              </a:rPr>
              <a:t>mission</a:t>
            </a:r>
            <a:endParaRPr lang="pl-PL" sz="2000" dirty="0">
              <a:solidFill>
                <a:schemeClr val="bg1">
                  <a:lumMod val="50000"/>
                </a:schemeClr>
              </a:solidFill>
              <a:latin typeface="Montserrat" panose="00000500000000000000" pitchFamily="2" charset="-18"/>
            </a:endParaRPr>
          </a:p>
        </p:txBody>
      </p:sp>
      <p:sp>
        <p:nvSpPr>
          <p:cNvPr id="11" name="pole tekstowe 10">
            <a:extLst>
              <a:ext uri="{FF2B5EF4-FFF2-40B4-BE49-F238E27FC236}">
                <a16:creationId xmlns:a16="http://schemas.microsoft.com/office/drawing/2014/main" id="{4DDBC702-731D-9DD0-8CC1-8E49871C5AA0}"/>
              </a:ext>
            </a:extLst>
          </p:cNvPr>
          <p:cNvSpPr txBox="1"/>
          <p:nvPr/>
        </p:nvSpPr>
        <p:spPr>
          <a:xfrm>
            <a:off x="669985" y="5279714"/>
            <a:ext cx="10882223" cy="1569660"/>
          </a:xfrm>
          <a:prstGeom prst="rect">
            <a:avLst/>
          </a:prstGeom>
          <a:noFill/>
        </p:spPr>
        <p:txBody>
          <a:bodyPr wrap="square">
            <a:spAutoFit/>
          </a:bodyPr>
          <a:lstStyle/>
          <a:p>
            <a:r>
              <a:rPr lang="pl-PL" sz="1600" dirty="0">
                <a:latin typeface="Montserrat" panose="00000500000000000000" pitchFamily="2" charset="-18"/>
              </a:rPr>
              <a:t>TATUUMの使命は、様々な体型にフィットし、快適な服を作ることです。オフィスで仕事をしている時、急いで会議に向かう時、取引交渉をしている時、家族の世話をしている時、友人と過ごしている時など、TATUUMはあらゆる瞬間を、最もスタイリッシュで快適に過ごせるようにしてくれます。</a:t>
            </a:r>
            <a:br>
              <a:rPr lang="en-GB" sz="1600" dirty="0">
                <a:latin typeface="Montserrat" panose="00000500000000000000" pitchFamily="2" charset="-18"/>
              </a:rPr>
            </a:br>
            <a:r>
              <a:rPr lang="ja-JP" altLang="en-US" sz="1600" dirty="0">
                <a:latin typeface="Montserrat" panose="00000500000000000000" pitchFamily="2" charset="-18"/>
              </a:rPr>
              <a:t>私たちはスローファッションの哲学に基づき、品質、快適さ、そして調和を重視しています。私たちのコレクションは、時代を超えたエレガンスと自然な気楽さを融合させ、長年愛用でき、何十年にもわたってスタイリッシュであり続けるよう作られています。</a:t>
            </a:r>
            <a:endParaRPr lang="en-GB" sz="1600" dirty="0">
              <a:latin typeface="Montserrat" panose="00000500000000000000" pitchFamily="2" charset="-18"/>
            </a:endParaRPr>
          </a:p>
          <a:p>
            <a:endParaRPr lang="pl-PL" sz="1600" dirty="0">
              <a:latin typeface="Montserrat" panose="00000500000000000000" pitchFamily="2" charset="-18"/>
            </a:endParaRPr>
          </a:p>
        </p:txBody>
      </p:sp>
      <p:pic>
        <p:nvPicPr>
          <p:cNvPr id="13" name="Obraz 12">
            <a:extLst>
              <a:ext uri="{FF2B5EF4-FFF2-40B4-BE49-F238E27FC236}">
                <a16:creationId xmlns:a16="http://schemas.microsoft.com/office/drawing/2014/main" id="{C48761BA-D0D0-D146-269B-D42CE2EB23A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924800" y="2781201"/>
            <a:ext cx="1616731" cy="2423885"/>
          </a:xfrm>
          <a:prstGeom prst="rect">
            <a:avLst/>
          </a:prstGeom>
        </p:spPr>
      </p:pic>
      <p:pic>
        <p:nvPicPr>
          <p:cNvPr id="14" name="Obraz 13">
            <a:extLst>
              <a:ext uri="{FF2B5EF4-FFF2-40B4-BE49-F238E27FC236}">
                <a16:creationId xmlns:a16="http://schemas.microsoft.com/office/drawing/2014/main" id="{721F515C-C071-91B2-AC5F-AE1930CB019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92911" y="2791423"/>
            <a:ext cx="1617942" cy="2423883"/>
          </a:xfrm>
          <a:prstGeom prst="rect">
            <a:avLst/>
          </a:prstGeom>
        </p:spPr>
      </p:pic>
      <p:pic>
        <p:nvPicPr>
          <p:cNvPr id="16" name="Obraz 15">
            <a:extLst>
              <a:ext uri="{FF2B5EF4-FFF2-40B4-BE49-F238E27FC236}">
                <a16:creationId xmlns:a16="http://schemas.microsoft.com/office/drawing/2014/main" id="{30526493-268F-5E01-F7FE-F414F4C5A8DB}"/>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2487221" y="2791422"/>
            <a:ext cx="3634008" cy="2423883"/>
          </a:xfrm>
          <a:prstGeom prst="rect">
            <a:avLst/>
          </a:prstGeom>
        </p:spPr>
      </p:pic>
      <p:pic>
        <p:nvPicPr>
          <p:cNvPr id="18" name="Obraz 17">
            <a:extLst>
              <a:ext uri="{FF2B5EF4-FFF2-40B4-BE49-F238E27FC236}">
                <a16:creationId xmlns:a16="http://schemas.microsoft.com/office/drawing/2014/main" id="{293A33CF-D195-17FD-02A8-8F4045383415}"/>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231701" y="2791422"/>
            <a:ext cx="1616731" cy="2423886"/>
          </a:xfrm>
          <a:prstGeom prst="rect">
            <a:avLst/>
          </a:prstGeom>
        </p:spPr>
      </p:pic>
      <p:pic>
        <p:nvPicPr>
          <p:cNvPr id="19" name="Obraz 18">
            <a:extLst>
              <a:ext uri="{FF2B5EF4-FFF2-40B4-BE49-F238E27FC236}">
                <a16:creationId xmlns:a16="http://schemas.microsoft.com/office/drawing/2014/main" id="{7834660A-ED6C-F411-BC2C-CAFFB8218144}"/>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9684416" y="2791422"/>
            <a:ext cx="1617942" cy="2423883"/>
          </a:xfrm>
          <a:prstGeom prst="rect">
            <a:avLst/>
          </a:prstGeom>
        </p:spPr>
      </p:pic>
    </p:spTree>
    <p:extLst>
      <p:ext uri="{BB962C8B-B14F-4D97-AF65-F5344CB8AC3E}">
        <p14:creationId xmlns:p14="http://schemas.microsoft.com/office/powerpoint/2010/main" val="1102876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AB7D989-3188-268F-EF59-6DB53FEB9DB6}"/>
            </a:ext>
          </a:extLst>
        </p:cNvPr>
        <p:cNvGrpSpPr/>
        <p:nvPr/>
      </p:nvGrpSpPr>
      <p:grpSpPr>
        <a:xfrm>
          <a:off x="0" y="0"/>
          <a:ext cx="0" cy="0"/>
          <a:chOff x="0" y="0"/>
          <a:chExt cx="0" cy="0"/>
        </a:xfrm>
      </p:grpSpPr>
      <p:grpSp>
        <p:nvGrpSpPr>
          <p:cNvPr id="6" name="object 6">
            <a:extLst>
              <a:ext uri="{FF2B5EF4-FFF2-40B4-BE49-F238E27FC236}">
                <a16:creationId xmlns:a16="http://schemas.microsoft.com/office/drawing/2014/main" id="{8A1E23F9-FFFB-289B-A3E6-9372DE29D5A8}"/>
              </a:ext>
            </a:extLst>
          </p:cNvPr>
          <p:cNvGrpSpPr/>
          <p:nvPr/>
        </p:nvGrpSpPr>
        <p:grpSpPr>
          <a:xfrm>
            <a:off x="152393" y="449452"/>
            <a:ext cx="11784965" cy="27305"/>
            <a:chOff x="152393" y="449452"/>
            <a:chExt cx="11784965" cy="27305"/>
          </a:xfrm>
        </p:grpSpPr>
        <p:sp>
          <p:nvSpPr>
            <p:cNvPr id="7" name="object 7">
              <a:extLst>
                <a:ext uri="{FF2B5EF4-FFF2-40B4-BE49-F238E27FC236}">
                  <a16:creationId xmlns:a16="http://schemas.microsoft.com/office/drawing/2014/main" id="{475DC19C-1BA4-64CA-635D-2D7921BDB85A}"/>
                </a:ext>
              </a:extLst>
            </p:cNvPr>
            <p:cNvSpPr/>
            <p:nvPr/>
          </p:nvSpPr>
          <p:spPr>
            <a:xfrm>
              <a:off x="152393" y="449452"/>
              <a:ext cx="11784965" cy="27305"/>
            </a:xfrm>
            <a:custGeom>
              <a:avLst/>
              <a:gdLst/>
              <a:ahLst/>
              <a:cxnLst/>
              <a:rect l="l" t="t" r="r" b="b"/>
              <a:pathLst>
                <a:path w="11784965" h="27304">
                  <a:moveTo>
                    <a:pt x="12" y="0"/>
                  </a:moveTo>
                  <a:lnTo>
                    <a:pt x="0" y="6350"/>
                  </a:lnTo>
                  <a:lnTo>
                    <a:pt x="11784584" y="27305"/>
                  </a:lnTo>
                  <a:lnTo>
                    <a:pt x="11784596" y="20955"/>
                  </a:lnTo>
                  <a:lnTo>
                    <a:pt x="12" y="0"/>
                  </a:lnTo>
                  <a:close/>
                </a:path>
              </a:pathLst>
            </a:custGeom>
            <a:solidFill>
              <a:srgbClr val="C5C5C5"/>
            </a:solidFill>
          </p:spPr>
          <p:txBody>
            <a:bodyPr wrap="square" lIns="0" tIns="0" rIns="0" bIns="0" rtlCol="0"/>
            <a:lstStyle/>
            <a:p>
              <a:endParaRPr/>
            </a:p>
          </p:txBody>
        </p:sp>
        <p:sp>
          <p:nvSpPr>
            <p:cNvPr id="8" name="object 8">
              <a:extLst>
                <a:ext uri="{FF2B5EF4-FFF2-40B4-BE49-F238E27FC236}">
                  <a16:creationId xmlns:a16="http://schemas.microsoft.com/office/drawing/2014/main" id="{BB057260-00FB-85A2-8700-5981D59B8BAA}"/>
                </a:ext>
              </a:extLst>
            </p:cNvPr>
            <p:cNvSpPr/>
            <p:nvPr/>
          </p:nvSpPr>
          <p:spPr>
            <a:xfrm>
              <a:off x="152400" y="455802"/>
              <a:ext cx="358140" cy="17145"/>
            </a:xfrm>
            <a:custGeom>
              <a:avLst/>
              <a:gdLst/>
              <a:ahLst/>
              <a:cxnLst/>
              <a:rect l="l" t="t" r="r" b="b"/>
              <a:pathLst>
                <a:path w="358140" h="17145">
                  <a:moveTo>
                    <a:pt x="0" y="0"/>
                  </a:moveTo>
                  <a:lnTo>
                    <a:pt x="0" y="16624"/>
                  </a:lnTo>
                  <a:lnTo>
                    <a:pt x="358139" y="16624"/>
                  </a:lnTo>
                  <a:lnTo>
                    <a:pt x="358139" y="647"/>
                  </a:lnTo>
                  <a:lnTo>
                    <a:pt x="0" y="0"/>
                  </a:lnTo>
                  <a:close/>
                </a:path>
              </a:pathLst>
            </a:custGeom>
            <a:solidFill>
              <a:srgbClr val="FEFEFE"/>
            </a:solidFill>
          </p:spPr>
          <p:txBody>
            <a:bodyPr wrap="square" lIns="0" tIns="0" rIns="0" bIns="0" rtlCol="0"/>
            <a:lstStyle/>
            <a:p>
              <a:endParaRPr/>
            </a:p>
          </p:txBody>
        </p:sp>
        <p:sp>
          <p:nvSpPr>
            <p:cNvPr id="9" name="object 9">
              <a:extLst>
                <a:ext uri="{FF2B5EF4-FFF2-40B4-BE49-F238E27FC236}">
                  <a16:creationId xmlns:a16="http://schemas.microsoft.com/office/drawing/2014/main" id="{E19ED397-108F-52AC-4779-58D8E976AD9E}"/>
                </a:ext>
              </a:extLst>
            </p:cNvPr>
            <p:cNvSpPr/>
            <p:nvPr/>
          </p:nvSpPr>
          <p:spPr>
            <a:xfrm>
              <a:off x="152400" y="449452"/>
              <a:ext cx="358140" cy="7620"/>
            </a:xfrm>
            <a:custGeom>
              <a:avLst/>
              <a:gdLst/>
              <a:ahLst/>
              <a:cxnLst/>
              <a:rect l="l" t="t" r="r" b="b"/>
              <a:pathLst>
                <a:path w="358140" h="7620">
                  <a:moveTo>
                    <a:pt x="12" y="0"/>
                  </a:moveTo>
                  <a:lnTo>
                    <a:pt x="0" y="6350"/>
                  </a:lnTo>
                  <a:lnTo>
                    <a:pt x="358139" y="6997"/>
                  </a:lnTo>
                  <a:lnTo>
                    <a:pt x="358139" y="635"/>
                  </a:lnTo>
                  <a:lnTo>
                    <a:pt x="12" y="0"/>
                  </a:lnTo>
                  <a:close/>
                </a:path>
              </a:pathLst>
            </a:custGeom>
            <a:solidFill>
              <a:srgbClr val="C4C4C4"/>
            </a:solidFill>
          </p:spPr>
          <p:txBody>
            <a:bodyPr wrap="square" lIns="0" tIns="0" rIns="0" bIns="0" rtlCol="0"/>
            <a:lstStyle/>
            <a:p>
              <a:endParaRPr/>
            </a:p>
          </p:txBody>
        </p:sp>
      </p:grpSp>
      <p:sp>
        <p:nvSpPr>
          <p:cNvPr id="92" name="object 92">
            <a:extLst>
              <a:ext uri="{FF2B5EF4-FFF2-40B4-BE49-F238E27FC236}">
                <a16:creationId xmlns:a16="http://schemas.microsoft.com/office/drawing/2014/main" id="{A76D5828-9C34-00BE-47C8-C3A9EC430270}"/>
              </a:ext>
            </a:extLst>
          </p:cNvPr>
          <p:cNvSpPr txBox="1"/>
          <p:nvPr/>
        </p:nvSpPr>
        <p:spPr>
          <a:xfrm>
            <a:off x="726003" y="981156"/>
            <a:ext cx="10588924" cy="1304844"/>
          </a:xfrm>
          <a:prstGeom prst="rect">
            <a:avLst/>
          </a:prstGeom>
        </p:spPr>
        <p:txBody>
          <a:bodyPr vert="horz" wrap="square" lIns="0" tIns="12065" rIns="0" bIns="0" rtlCol="0">
            <a:spAutoFit/>
          </a:bodyPr>
          <a:lstStyle/>
          <a:p>
            <a:pPr marL="12700">
              <a:lnSpc>
                <a:spcPct val="100000"/>
              </a:lnSpc>
              <a:spcBef>
                <a:spcPts val="1040"/>
              </a:spcBef>
            </a:pPr>
            <a:r>
              <a:rPr lang="en-US" sz="1400" spc="160" dirty="0">
                <a:solidFill>
                  <a:srgbClr val="231F20"/>
                </a:solidFill>
                <a:latin typeface="Montserrat" panose="00000500000000000000" pitchFamily="2" charset="-18"/>
                <a:ea typeface="Verdana" panose="020B0604030504040204" pitchFamily="34" charset="0"/>
                <a:cs typeface="Trebuchet MS"/>
              </a:rPr>
              <a:t>The core of </a:t>
            </a:r>
            <a:r>
              <a:rPr lang="en-US" sz="1400" b="1" spc="160" dirty="0">
                <a:solidFill>
                  <a:srgbClr val="231F20"/>
                </a:solidFill>
                <a:latin typeface="Montserrat" panose="00000500000000000000" pitchFamily="2" charset="-18"/>
                <a:ea typeface="Verdana" panose="020B0604030504040204" pitchFamily="34" charset="0"/>
                <a:cs typeface="Trebuchet MS"/>
              </a:rPr>
              <a:t>TATUUM’s</a:t>
            </a:r>
            <a:r>
              <a:rPr lang="en-US" sz="1400" spc="160" dirty="0">
                <a:solidFill>
                  <a:srgbClr val="231F20"/>
                </a:solidFill>
                <a:latin typeface="Montserrat" panose="00000500000000000000" pitchFamily="2" charset="-18"/>
                <a:ea typeface="Verdana" panose="020B0604030504040204" pitchFamily="34" charset="0"/>
                <a:cs typeface="Trebuchet MS"/>
              </a:rPr>
              <a:t> collections are carefully curated </a:t>
            </a:r>
            <a:r>
              <a:rPr lang="en-US" sz="1400" b="1" spc="160" dirty="0">
                <a:solidFill>
                  <a:srgbClr val="231F20"/>
                </a:solidFill>
                <a:latin typeface="Montserrat" panose="00000500000000000000" pitchFamily="2" charset="-18"/>
                <a:ea typeface="Verdana" panose="020B0604030504040204" pitchFamily="34" charset="0"/>
                <a:cs typeface="Trebuchet MS"/>
              </a:rPr>
              <a:t>capsules</a:t>
            </a:r>
            <a:r>
              <a:rPr lang="pl-PL" sz="1400" spc="160" dirty="0">
                <a:solidFill>
                  <a:srgbClr val="231F20"/>
                </a:solidFill>
                <a:latin typeface="Montserrat" panose="00000500000000000000" pitchFamily="2" charset="-18"/>
                <a:ea typeface="Verdana" panose="020B0604030504040204" pitchFamily="34" charset="0"/>
                <a:cs typeface="Trebuchet MS"/>
              </a:rPr>
              <a:t> </a:t>
            </a:r>
            <a:r>
              <a:rPr lang="en-US" sz="1400" spc="160" dirty="0">
                <a:solidFill>
                  <a:srgbClr val="231F20"/>
                </a:solidFill>
                <a:latin typeface="Montserrat" panose="00000500000000000000" pitchFamily="2" charset="-18"/>
                <a:ea typeface="Verdana" panose="020B0604030504040204" pitchFamily="34" charset="0"/>
                <a:cs typeface="Trebuchet MS"/>
              </a:rPr>
              <a:t>focused</a:t>
            </a:r>
            <a:r>
              <a:rPr lang="pl-PL" sz="1400" spc="160" dirty="0">
                <a:solidFill>
                  <a:srgbClr val="231F20"/>
                </a:solidFill>
                <a:latin typeface="Montserrat" panose="00000500000000000000" pitchFamily="2" charset="-18"/>
                <a:ea typeface="Verdana" panose="020B0604030504040204" pitchFamily="34" charset="0"/>
                <a:cs typeface="Trebuchet MS"/>
              </a:rPr>
              <a:t> on</a:t>
            </a:r>
            <a:r>
              <a:rPr lang="en-US" sz="1400" spc="160" dirty="0">
                <a:solidFill>
                  <a:srgbClr val="231F20"/>
                </a:solidFill>
                <a:latin typeface="Montserrat" panose="00000500000000000000" pitchFamily="2" charset="-18"/>
                <a:ea typeface="Verdana" panose="020B0604030504040204" pitchFamily="34" charset="0"/>
                <a:cs typeface="Trebuchet MS"/>
              </a:rPr>
              <a:t> </a:t>
            </a:r>
            <a:r>
              <a:rPr lang="en-US" sz="1400" b="1" spc="160" dirty="0">
                <a:solidFill>
                  <a:srgbClr val="231F20"/>
                </a:solidFill>
                <a:latin typeface="Montserrat" panose="00000500000000000000" pitchFamily="2" charset="-18"/>
                <a:ea typeface="Verdana" panose="020B0604030504040204" pitchFamily="34" charset="0"/>
                <a:cs typeface="Trebuchet MS"/>
              </a:rPr>
              <a:t>natural elegance</a:t>
            </a:r>
            <a:r>
              <a:rPr lang="en-US" sz="1400" spc="160" dirty="0">
                <a:solidFill>
                  <a:srgbClr val="231F20"/>
                </a:solidFill>
                <a:latin typeface="Montserrat" panose="00000500000000000000" pitchFamily="2" charset="-18"/>
                <a:ea typeface="Verdana" panose="020B0604030504040204" pitchFamily="34" charset="0"/>
                <a:cs typeface="Trebuchet MS"/>
              </a:rPr>
              <a:t>. </a:t>
            </a:r>
            <a:r>
              <a:rPr lang="pl-PL" sz="1400" spc="160" dirty="0">
                <a:solidFill>
                  <a:srgbClr val="231F20"/>
                </a:solidFill>
                <a:latin typeface="Montserrat" panose="00000500000000000000" pitchFamily="2" charset="-18"/>
                <a:ea typeface="Verdana" panose="020B0604030504040204" pitchFamily="34" charset="0"/>
                <a:cs typeface="Trebuchet MS"/>
              </a:rPr>
              <a:t>C</a:t>
            </a:r>
            <a:r>
              <a:rPr lang="en-US" sz="1400" spc="160" dirty="0" err="1">
                <a:solidFill>
                  <a:srgbClr val="231F20"/>
                </a:solidFill>
                <a:latin typeface="Montserrat" panose="00000500000000000000" pitchFamily="2" charset="-18"/>
                <a:ea typeface="Verdana" panose="020B0604030504040204" pitchFamily="34" charset="0"/>
                <a:cs typeface="Trebuchet MS"/>
              </a:rPr>
              <a:t>apsules</a:t>
            </a:r>
            <a:r>
              <a:rPr lang="en-US" sz="1400" spc="160" dirty="0">
                <a:solidFill>
                  <a:srgbClr val="231F20"/>
                </a:solidFill>
                <a:latin typeface="Montserrat" panose="00000500000000000000" pitchFamily="2" charset="-18"/>
                <a:ea typeface="Verdana" panose="020B0604030504040204" pitchFamily="34" charset="0"/>
                <a:cs typeface="Trebuchet MS"/>
              </a:rPr>
              <a:t> include carefully chosen groups of clothes like </a:t>
            </a:r>
            <a:r>
              <a:rPr lang="en-US" sz="1400" b="1" spc="160" dirty="0">
                <a:solidFill>
                  <a:srgbClr val="231F20"/>
                </a:solidFill>
                <a:latin typeface="Montserrat" panose="00000500000000000000" pitchFamily="2" charset="-18"/>
                <a:ea typeface="Verdana" panose="020B0604030504040204" pitchFamily="34" charset="0"/>
                <a:cs typeface="Trebuchet MS"/>
              </a:rPr>
              <a:t>suits, dresses, blouses, shirts, skirts, trousers, jackets</a:t>
            </a:r>
            <a:r>
              <a:rPr lang="en-US" sz="1400" spc="160" dirty="0">
                <a:solidFill>
                  <a:srgbClr val="231F20"/>
                </a:solidFill>
                <a:latin typeface="Montserrat" panose="00000500000000000000" pitchFamily="2" charset="-18"/>
                <a:ea typeface="Verdana" panose="020B0604030504040204" pitchFamily="34" charset="0"/>
                <a:cs typeface="Trebuchet MS"/>
              </a:rPr>
              <a:t> and </a:t>
            </a:r>
            <a:r>
              <a:rPr lang="en-US" sz="1400" b="1" spc="160" dirty="0">
                <a:solidFill>
                  <a:srgbClr val="231F20"/>
                </a:solidFill>
                <a:latin typeface="Montserrat" panose="00000500000000000000" pitchFamily="2" charset="-18"/>
                <a:ea typeface="Verdana" panose="020B0604030504040204" pitchFamily="34" charset="0"/>
                <a:cs typeface="Trebuchet MS"/>
              </a:rPr>
              <a:t>accessories</a:t>
            </a:r>
            <a:r>
              <a:rPr lang="en-US" sz="1400" spc="160" dirty="0">
                <a:solidFill>
                  <a:srgbClr val="231F20"/>
                </a:solidFill>
                <a:latin typeface="Montserrat" panose="00000500000000000000" pitchFamily="2" charset="-18"/>
                <a:ea typeface="Verdana" panose="020B0604030504040204" pitchFamily="34" charset="0"/>
                <a:cs typeface="Trebuchet MS"/>
              </a:rPr>
              <a:t>—designed to go well together and be easy to mix and match. </a:t>
            </a:r>
            <a:br>
              <a:rPr lang="pl-PL" sz="1400" spc="160" dirty="0">
                <a:solidFill>
                  <a:srgbClr val="231F20"/>
                </a:solidFill>
                <a:latin typeface="Montserrat" panose="00000500000000000000" pitchFamily="2" charset="-18"/>
                <a:ea typeface="Verdana" panose="020B0604030504040204" pitchFamily="34" charset="0"/>
                <a:cs typeface="Trebuchet MS"/>
              </a:rPr>
            </a:br>
            <a:br>
              <a:rPr lang="en-GB" sz="1400" spc="160" dirty="0">
                <a:solidFill>
                  <a:srgbClr val="231F20"/>
                </a:solidFill>
                <a:latin typeface="Montserrat" panose="00000500000000000000" pitchFamily="2" charset="-18"/>
                <a:ea typeface="Verdana" panose="020B0604030504040204" pitchFamily="34" charset="0"/>
                <a:cs typeface="Trebuchet MS"/>
              </a:rPr>
            </a:br>
            <a:r>
              <a:rPr lang="en-US" sz="1400" spc="160" dirty="0">
                <a:solidFill>
                  <a:srgbClr val="231F20"/>
                </a:solidFill>
                <a:latin typeface="Montserrat" panose="00000500000000000000" pitchFamily="2" charset="-18"/>
                <a:ea typeface="Verdana" panose="020B0604030504040204" pitchFamily="34" charset="0"/>
                <a:cs typeface="Trebuchet MS"/>
              </a:rPr>
              <a:t>Balance of </a:t>
            </a:r>
            <a:r>
              <a:rPr lang="en-US" sz="1400" b="1" spc="160" dirty="0">
                <a:solidFill>
                  <a:srgbClr val="231F20"/>
                </a:solidFill>
                <a:latin typeface="Montserrat" panose="00000500000000000000" pitchFamily="2" charset="-18"/>
                <a:ea typeface="Verdana" panose="020B0604030504040204" pitchFamily="34" charset="0"/>
                <a:cs typeface="Trebuchet MS"/>
              </a:rPr>
              <a:t>never-changing basics with subtle, yet stylish details</a:t>
            </a:r>
            <a:r>
              <a:rPr lang="en-US" sz="1400" spc="160" dirty="0">
                <a:solidFill>
                  <a:srgbClr val="231F20"/>
                </a:solidFill>
                <a:latin typeface="Montserrat" panose="00000500000000000000" pitchFamily="2" charset="-18"/>
                <a:ea typeface="Verdana" panose="020B0604030504040204" pitchFamily="34" charset="0"/>
                <a:cs typeface="Trebuchet MS"/>
              </a:rPr>
              <a:t>, such as asymmetrical cuts, textured fabrics, and modern prints.</a:t>
            </a:r>
            <a:endParaRPr lang="pl-PL" sz="1400" spc="160" dirty="0">
              <a:solidFill>
                <a:srgbClr val="231F20"/>
              </a:solidFill>
              <a:latin typeface="Montserrat" panose="00000500000000000000" pitchFamily="2" charset="-18"/>
              <a:ea typeface="Verdana" panose="020B0604030504040204" pitchFamily="34" charset="0"/>
              <a:cs typeface="Trebuchet MS"/>
            </a:endParaRPr>
          </a:p>
        </p:txBody>
      </p:sp>
      <p:pic>
        <p:nvPicPr>
          <p:cNvPr id="15" name="Obraz 14" descr="Obraz zawierający obuwie, ubrania, Ludzka twarz, uśmiech&#10;&#10;Opis wygenerowany automatycznie">
            <a:extLst>
              <a:ext uri="{FF2B5EF4-FFF2-40B4-BE49-F238E27FC236}">
                <a16:creationId xmlns:a16="http://schemas.microsoft.com/office/drawing/2014/main" id="{DAA46322-E7C9-81CD-53D0-4781A5CA16DA}"/>
              </a:ext>
            </a:extLst>
          </p:cNvPr>
          <p:cNvPicPr>
            <a:picLocks noChangeAspect="1"/>
          </p:cNvPicPr>
          <p:nvPr/>
        </p:nvPicPr>
        <p:blipFill>
          <a:blip r:embed="rId2" cstate="print">
            <a:extLst>
              <a:ext uri="{28A0092B-C50C-407E-A947-70E740481C1C}">
                <a14:useLocalDpi xmlns:a14="http://schemas.microsoft.com/office/drawing/2010/main"/>
              </a:ext>
            </a:extLst>
          </a:blip>
          <a:srcRect l="-183" t="9044" r="748" b="3767"/>
          <a:stretch/>
        </p:blipFill>
        <p:spPr>
          <a:xfrm>
            <a:off x="716164" y="2362200"/>
            <a:ext cx="5402617" cy="2840527"/>
          </a:xfrm>
          <a:prstGeom prst="rect">
            <a:avLst/>
          </a:prstGeom>
        </p:spPr>
      </p:pic>
      <p:pic>
        <p:nvPicPr>
          <p:cNvPr id="2" name="Obraz 1" descr="Obraz zawierający ubrania, w pomieszczeniu, Wieszak na ubrania, szafka/boks biurowy&#10;&#10;Opis wygenerowany automatycznie">
            <a:extLst>
              <a:ext uri="{FF2B5EF4-FFF2-40B4-BE49-F238E27FC236}">
                <a16:creationId xmlns:a16="http://schemas.microsoft.com/office/drawing/2014/main" id="{31621C8D-3A12-9556-36EB-00313146190C}"/>
              </a:ext>
            </a:extLst>
          </p:cNvPr>
          <p:cNvPicPr>
            <a:picLocks noChangeAspect="1"/>
          </p:cNvPicPr>
          <p:nvPr/>
        </p:nvPicPr>
        <p:blipFill>
          <a:blip r:embed="rId3" cstate="print">
            <a:extLst>
              <a:ext uri="{28A0092B-C50C-407E-A947-70E740481C1C}">
                <a14:useLocalDpi xmlns:a14="http://schemas.microsoft.com/office/drawing/2010/main"/>
              </a:ext>
            </a:extLst>
          </a:blip>
          <a:srcRect t="2476" b="3230"/>
          <a:stretch/>
        </p:blipFill>
        <p:spPr>
          <a:xfrm>
            <a:off x="6096000" y="2362200"/>
            <a:ext cx="3276600" cy="2840527"/>
          </a:xfrm>
          <a:prstGeom prst="rect">
            <a:avLst/>
          </a:prstGeom>
        </p:spPr>
      </p:pic>
      <p:sp>
        <p:nvSpPr>
          <p:cNvPr id="3" name="pole tekstowe 2">
            <a:extLst>
              <a:ext uri="{FF2B5EF4-FFF2-40B4-BE49-F238E27FC236}">
                <a16:creationId xmlns:a16="http://schemas.microsoft.com/office/drawing/2014/main" id="{7FC1E7DB-B101-C37F-9689-E1786F7ADF46}"/>
              </a:ext>
            </a:extLst>
          </p:cNvPr>
          <p:cNvSpPr txBox="1"/>
          <p:nvPr/>
        </p:nvSpPr>
        <p:spPr>
          <a:xfrm>
            <a:off x="656930" y="514290"/>
            <a:ext cx="3991270" cy="400110"/>
          </a:xfrm>
          <a:prstGeom prst="rect">
            <a:avLst/>
          </a:prstGeom>
          <a:noFill/>
        </p:spPr>
        <p:txBody>
          <a:bodyPr wrap="square" rtlCol="0">
            <a:spAutoFit/>
          </a:bodyPr>
          <a:lstStyle/>
          <a:p>
            <a:r>
              <a:rPr lang="pl-PL" sz="2000" dirty="0">
                <a:solidFill>
                  <a:schemeClr val="bg1">
                    <a:lumMod val="50000"/>
                  </a:schemeClr>
                </a:solidFill>
                <a:latin typeface="Montserrat" panose="00000500000000000000" pitchFamily="2" charset="-18"/>
              </a:rPr>
              <a:t>TATUUM </a:t>
            </a:r>
            <a:r>
              <a:rPr lang="pl-PL" sz="2000" dirty="0" err="1">
                <a:solidFill>
                  <a:schemeClr val="bg1">
                    <a:lumMod val="50000"/>
                  </a:schemeClr>
                </a:solidFill>
                <a:latin typeface="Montserrat" panose="00000500000000000000" pitchFamily="2" charset="-18"/>
              </a:rPr>
              <a:t>collections</a:t>
            </a:r>
            <a:endParaRPr lang="pl-PL" sz="2000" dirty="0">
              <a:solidFill>
                <a:schemeClr val="bg1">
                  <a:lumMod val="50000"/>
                </a:schemeClr>
              </a:solidFill>
              <a:latin typeface="Montserrat" panose="00000500000000000000" pitchFamily="2" charset="-18"/>
            </a:endParaRPr>
          </a:p>
        </p:txBody>
      </p:sp>
      <p:sp>
        <p:nvSpPr>
          <p:cNvPr id="5" name="object 3">
            <a:extLst>
              <a:ext uri="{FF2B5EF4-FFF2-40B4-BE49-F238E27FC236}">
                <a16:creationId xmlns:a16="http://schemas.microsoft.com/office/drawing/2014/main" id="{5899AA98-E720-FFFC-C79E-8BFA79FFB25F}"/>
              </a:ext>
            </a:extLst>
          </p:cNvPr>
          <p:cNvSpPr/>
          <p:nvPr/>
        </p:nvSpPr>
        <p:spPr>
          <a:xfrm>
            <a:off x="10692758" y="240361"/>
            <a:ext cx="1219200" cy="160807"/>
          </a:xfrm>
          <a:prstGeom prst="rect">
            <a:avLst/>
          </a:prstGeom>
          <a:blipFill>
            <a:blip r:embed="rId4" cstate="print">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pic>
        <p:nvPicPr>
          <p:cNvPr id="10" name="object 8">
            <a:extLst>
              <a:ext uri="{FF2B5EF4-FFF2-40B4-BE49-F238E27FC236}">
                <a16:creationId xmlns:a16="http://schemas.microsoft.com/office/drawing/2014/main" id="{AE4A8404-06DE-2F86-FB0E-08BC3B9A35EF}"/>
              </a:ext>
            </a:extLst>
          </p:cNvPr>
          <p:cNvPicPr/>
          <p:nvPr/>
        </p:nvPicPr>
        <p:blipFill>
          <a:blip r:embed="rId5" cstate="print"/>
          <a:srcRect b="5707"/>
          <a:stretch/>
        </p:blipFill>
        <p:spPr>
          <a:xfrm>
            <a:off x="9372600" y="2362200"/>
            <a:ext cx="1683983" cy="2840528"/>
          </a:xfrm>
          <a:prstGeom prst="rect">
            <a:avLst/>
          </a:prstGeom>
        </p:spPr>
      </p:pic>
      <p:sp>
        <p:nvSpPr>
          <p:cNvPr id="19" name="pole tekstowe 18">
            <a:extLst>
              <a:ext uri="{FF2B5EF4-FFF2-40B4-BE49-F238E27FC236}">
                <a16:creationId xmlns:a16="http://schemas.microsoft.com/office/drawing/2014/main" id="{FD1BAA83-4260-53C4-A15B-DFDCE0CC985E}"/>
              </a:ext>
            </a:extLst>
          </p:cNvPr>
          <p:cNvSpPr txBox="1"/>
          <p:nvPr/>
        </p:nvSpPr>
        <p:spPr>
          <a:xfrm>
            <a:off x="634296" y="5305030"/>
            <a:ext cx="10686753" cy="1323439"/>
          </a:xfrm>
          <a:prstGeom prst="rect">
            <a:avLst/>
          </a:prstGeom>
          <a:noFill/>
        </p:spPr>
        <p:txBody>
          <a:bodyPr wrap="square">
            <a:spAutoFit/>
          </a:bodyPr>
          <a:lstStyle/>
          <a:p>
            <a:r>
              <a:rPr lang="en-GB" sz="1600" dirty="0">
                <a:latin typeface="Montserrat" panose="00000500000000000000" pitchFamily="2" charset="-18"/>
              </a:rPr>
              <a:t>TATUUM</a:t>
            </a:r>
            <a:r>
              <a:rPr lang="pl-PL" sz="1600" dirty="0">
                <a:latin typeface="Montserrat" panose="00000500000000000000" pitchFamily="2" charset="-18"/>
              </a:rPr>
              <a:t>のコレクションの中心は、自然なエレガンスに着目した、厳選されたカプセルコレクションです。スーツ、ドレス、ブラウス、シャツ、スカート、トラウザーズ、ジャケット、アクセサリーなど、厳選されたアイテムが揃い、コーディネートしやすく、着回し力も抜群です。アシンメトリーなカット、テクスチャード素材、モダンなプリントなど、繊細でありながらスタイリッシュなディテールと、変わらないベーシックなデザインが絶妙なバランスを生み出しています。</a:t>
            </a:r>
          </a:p>
        </p:txBody>
      </p:sp>
    </p:spTree>
    <p:extLst>
      <p:ext uri="{BB962C8B-B14F-4D97-AF65-F5344CB8AC3E}">
        <p14:creationId xmlns:p14="http://schemas.microsoft.com/office/powerpoint/2010/main" val="4062311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Obraz 3" descr="Obraz zawierający ubrania, osoba, moda, Projektowanie odzieży&#10;&#10;Zawartość wygenerowana przez sztuczną inteligencję może być niepoprawna.">
            <a:extLst>
              <a:ext uri="{FF2B5EF4-FFF2-40B4-BE49-F238E27FC236}">
                <a16:creationId xmlns:a16="http://schemas.microsoft.com/office/drawing/2014/main" id="{35294648-C9A1-659E-506D-CC2E2161313F}"/>
              </a:ext>
            </a:extLst>
          </p:cNvPr>
          <p:cNvPicPr>
            <a:picLocks noChangeAspect="1"/>
          </p:cNvPicPr>
          <p:nvPr/>
        </p:nvPicPr>
        <p:blipFill>
          <a:blip r:embed="rId2" cstate="print">
            <a:extLst>
              <a:ext uri="{28A0092B-C50C-407E-A947-70E740481C1C}">
                <a14:useLocalDpi xmlns:a14="http://schemas.microsoft.com/office/drawing/2010/main"/>
              </a:ext>
            </a:extLst>
          </a:blip>
          <a:srcRect l="3200" r="9565" b="-3"/>
          <a:stretch/>
        </p:blipFill>
        <p:spPr>
          <a:xfrm>
            <a:off x="192528" y="171716"/>
            <a:ext cx="3793268" cy="6514565"/>
          </a:xfrm>
          <a:prstGeom prst="rect">
            <a:avLst/>
          </a:prstGeom>
        </p:spPr>
      </p:pic>
      <p:pic>
        <p:nvPicPr>
          <p:cNvPr id="7" name="Obraz 6" descr="Obraz zawierający ubrania, osoba, spódnica, moda&#10;&#10;Zawartość wygenerowana przez sztuczną inteligencję może być niepoprawna.">
            <a:extLst>
              <a:ext uri="{FF2B5EF4-FFF2-40B4-BE49-F238E27FC236}">
                <a16:creationId xmlns:a16="http://schemas.microsoft.com/office/drawing/2014/main" id="{EE95333E-4F44-5FA8-9438-F045C98BDA27}"/>
              </a:ext>
            </a:extLst>
          </p:cNvPr>
          <p:cNvPicPr>
            <a:picLocks noChangeAspect="1"/>
          </p:cNvPicPr>
          <p:nvPr/>
        </p:nvPicPr>
        <p:blipFill>
          <a:blip r:embed="rId3" cstate="print">
            <a:extLst>
              <a:ext uri="{28A0092B-C50C-407E-A947-70E740481C1C}">
                <a14:useLocalDpi xmlns:a14="http://schemas.microsoft.com/office/drawing/2010/main"/>
              </a:ext>
            </a:extLst>
          </a:blip>
          <a:srcRect r="12084" b="-3"/>
          <a:stretch/>
        </p:blipFill>
        <p:spPr>
          <a:xfrm>
            <a:off x="4184538" y="171716"/>
            <a:ext cx="3822924" cy="6514565"/>
          </a:xfrm>
          <a:prstGeom prst="rect">
            <a:avLst/>
          </a:prstGeom>
        </p:spPr>
      </p:pic>
      <p:pic>
        <p:nvPicPr>
          <p:cNvPr id="3" name="object 2">
            <a:extLst>
              <a:ext uri="{FF2B5EF4-FFF2-40B4-BE49-F238E27FC236}">
                <a16:creationId xmlns:a16="http://schemas.microsoft.com/office/drawing/2014/main" id="{658BD8C8-6A5B-1737-510F-03AF859D8AED}"/>
              </a:ext>
            </a:extLst>
          </p:cNvPr>
          <p:cNvPicPr/>
          <p:nvPr/>
        </p:nvPicPr>
        <p:blipFill>
          <a:blip r:embed="rId4" cstate="print"/>
          <a:srcRect l="5115" r="7455" b="9"/>
          <a:stretch/>
        </p:blipFill>
        <p:spPr>
          <a:xfrm>
            <a:off x="8188032" y="171716"/>
            <a:ext cx="3799007" cy="6514565"/>
          </a:xfrm>
          <a:prstGeom prst="rect">
            <a:avLst/>
          </a:prstGeom>
        </p:spPr>
      </p:pic>
    </p:spTree>
    <p:extLst>
      <p:ext uri="{BB962C8B-B14F-4D97-AF65-F5344CB8AC3E}">
        <p14:creationId xmlns:p14="http://schemas.microsoft.com/office/powerpoint/2010/main" val="1762307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65283-25F7-8996-CAC4-6BF53D232622}"/>
            </a:ext>
          </a:extLst>
        </p:cNvPr>
        <p:cNvGrpSpPr/>
        <p:nvPr/>
      </p:nvGrpSpPr>
      <p:grpSpPr>
        <a:xfrm>
          <a:off x="0" y="0"/>
          <a:ext cx="0" cy="0"/>
          <a:chOff x="0" y="0"/>
          <a:chExt cx="0" cy="0"/>
        </a:xfrm>
      </p:grpSpPr>
      <p:sp>
        <p:nvSpPr>
          <p:cNvPr id="5" name="Prostokąt 4">
            <a:extLst>
              <a:ext uri="{FF2B5EF4-FFF2-40B4-BE49-F238E27FC236}">
                <a16:creationId xmlns:a16="http://schemas.microsoft.com/office/drawing/2014/main" id="{52A7B04F-C611-57CC-CD6A-70536D0D4F20}"/>
              </a:ext>
            </a:extLst>
          </p:cNvPr>
          <p:cNvSpPr/>
          <p:nvPr/>
        </p:nvSpPr>
        <p:spPr>
          <a:xfrm>
            <a:off x="1472875" y="575452"/>
            <a:ext cx="9144000" cy="4448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000" b="1" dirty="0">
                <a:solidFill>
                  <a:prstClr val="black">
                    <a:lumMod val="50000"/>
                    <a:lumOff val="50000"/>
                  </a:prstClr>
                </a:solidFill>
                <a:latin typeface="Montserrat" panose="00000500000000000000" pitchFamily="2" charset="-18"/>
              </a:rPr>
              <a:t>TATUUM VALUES</a:t>
            </a:r>
          </a:p>
        </p:txBody>
      </p:sp>
      <p:sp>
        <p:nvSpPr>
          <p:cNvPr id="3" name="Prostokąt 2">
            <a:extLst>
              <a:ext uri="{FF2B5EF4-FFF2-40B4-BE49-F238E27FC236}">
                <a16:creationId xmlns:a16="http://schemas.microsoft.com/office/drawing/2014/main" id="{9597E259-6E6B-D6A6-76ED-7FFCA71CBCC7}"/>
              </a:ext>
            </a:extLst>
          </p:cNvPr>
          <p:cNvSpPr/>
          <p:nvPr/>
        </p:nvSpPr>
        <p:spPr>
          <a:xfrm>
            <a:off x="1181100" y="1118969"/>
            <a:ext cx="9829800" cy="4266007"/>
          </a:xfrm>
          <a:prstGeom prst="rect">
            <a:avLst/>
          </a:prstGeom>
          <a:solidFill>
            <a:srgbClr val="F4F0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Obraz 1" descr="Obraz zawierający osoba, Ludzka twarz, ubrania, ściana&#10;&#10;Opis wygenerowany automatycznie">
            <a:extLst>
              <a:ext uri="{FF2B5EF4-FFF2-40B4-BE49-F238E27FC236}">
                <a16:creationId xmlns:a16="http://schemas.microsoft.com/office/drawing/2014/main" id="{2F42DA58-832F-C0BF-E23F-34AE490C9F3D}"/>
              </a:ext>
            </a:extLst>
          </p:cNvPr>
          <p:cNvPicPr>
            <a:picLocks noChangeAspect="1"/>
          </p:cNvPicPr>
          <p:nvPr/>
        </p:nvPicPr>
        <p:blipFill>
          <a:blip r:embed="rId3" cstate="print">
            <a:extLst>
              <a:ext uri="{28A0092B-C50C-407E-A947-70E740481C1C}">
                <a14:useLocalDpi xmlns:a14="http://schemas.microsoft.com/office/drawing/2010/main"/>
              </a:ext>
            </a:extLst>
          </a:blip>
          <a:srcRect l="2497"/>
          <a:stretch/>
        </p:blipFill>
        <p:spPr>
          <a:xfrm>
            <a:off x="7124112" y="1462610"/>
            <a:ext cx="1606130" cy="2469653"/>
          </a:xfrm>
          <a:prstGeom prst="rect">
            <a:avLst/>
          </a:prstGeom>
        </p:spPr>
      </p:pic>
      <p:sp>
        <p:nvSpPr>
          <p:cNvPr id="6" name="pole tekstowe 5">
            <a:extLst>
              <a:ext uri="{FF2B5EF4-FFF2-40B4-BE49-F238E27FC236}">
                <a16:creationId xmlns:a16="http://schemas.microsoft.com/office/drawing/2014/main" id="{8CE5DE02-906E-CAE4-1B80-E3A4733018AD}"/>
              </a:ext>
            </a:extLst>
          </p:cNvPr>
          <p:cNvSpPr txBox="1"/>
          <p:nvPr/>
        </p:nvSpPr>
        <p:spPr>
          <a:xfrm>
            <a:off x="1308254" y="4016955"/>
            <a:ext cx="1812759" cy="1446550"/>
          </a:xfrm>
          <a:prstGeom prst="rect">
            <a:avLst/>
          </a:prstGeom>
          <a:noFill/>
        </p:spPr>
        <p:txBody>
          <a:bodyPr wrap="square" rtlCol="0">
            <a:spAutoFit/>
          </a:bodyPr>
          <a:lstStyle/>
          <a:p>
            <a:pPr algn="ctr" defTabSz="685800">
              <a:defRPr/>
            </a:pPr>
            <a:r>
              <a:rPr lang="pl-PL" b="1" dirty="0">
                <a:solidFill>
                  <a:prstClr val="black">
                    <a:lumMod val="50000"/>
                    <a:lumOff val="50000"/>
                  </a:prstClr>
                </a:solidFill>
                <a:latin typeface="Century Gothic" panose="020B0502020202020204" pitchFamily="34" charset="0"/>
              </a:rPr>
              <a:t>n</a:t>
            </a:r>
            <a:r>
              <a:rPr lang="en-US" b="1" dirty="0" err="1">
                <a:solidFill>
                  <a:prstClr val="black">
                    <a:lumMod val="50000"/>
                    <a:lumOff val="50000"/>
                  </a:prstClr>
                </a:solidFill>
                <a:latin typeface="Century Gothic" panose="020B0502020202020204" pitchFamily="34" charset="0"/>
              </a:rPr>
              <a:t>aturality</a:t>
            </a:r>
            <a:endParaRPr lang="pl-PL" b="1" dirty="0">
              <a:solidFill>
                <a:prstClr val="black">
                  <a:lumMod val="50000"/>
                  <a:lumOff val="50000"/>
                </a:prstClr>
              </a:solidFill>
              <a:latin typeface="Century Gothic" panose="020B0502020202020204" pitchFamily="34" charset="0"/>
            </a:endParaRPr>
          </a:p>
          <a:p>
            <a:pPr algn="ctr" defTabSz="685800">
              <a:defRPr/>
            </a:pPr>
            <a:br>
              <a:rPr lang="pl-PL" dirty="0">
                <a:solidFill>
                  <a:prstClr val="black">
                    <a:lumMod val="50000"/>
                    <a:lumOff val="50000"/>
                  </a:prstClr>
                </a:solidFill>
                <a:latin typeface="Aptos" panose="020B0004020202020204" pitchFamily="34" charset="0"/>
                <a:cs typeface="Times New Roman" panose="02020603050405020304" pitchFamily="18" charset="0"/>
              </a:rPr>
            </a:br>
            <a:r>
              <a:rPr lang="en-GB" sz="1300" dirty="0">
                <a:solidFill>
                  <a:prstClr val="black">
                    <a:lumMod val="50000"/>
                    <a:lumOff val="50000"/>
                  </a:prstClr>
                </a:solidFill>
                <a:latin typeface="Century Gothic" panose="020B0502020202020204" pitchFamily="34" charset="0"/>
              </a:rPr>
              <a:t>natural fabrics</a:t>
            </a:r>
            <a:br>
              <a:rPr lang="pl-PL" sz="1300" dirty="0">
                <a:solidFill>
                  <a:prstClr val="black">
                    <a:lumMod val="50000"/>
                    <a:lumOff val="50000"/>
                  </a:prstClr>
                </a:solidFill>
                <a:latin typeface="Century Gothic" panose="020B0502020202020204" pitchFamily="34" charset="0"/>
              </a:rPr>
            </a:br>
            <a:r>
              <a:rPr lang="pl-PL" sz="1300" dirty="0">
                <a:solidFill>
                  <a:prstClr val="black">
                    <a:lumMod val="50000"/>
                    <a:lumOff val="50000"/>
                  </a:prstClr>
                </a:solidFill>
                <a:latin typeface="Century Gothic" panose="020B0502020202020204" pitchFamily="34" charset="0"/>
              </a:rPr>
              <a:t>earthy </a:t>
            </a:r>
            <a:r>
              <a:rPr lang="pl-PL" sz="1300" dirty="0" err="1">
                <a:solidFill>
                  <a:prstClr val="black">
                    <a:lumMod val="50000"/>
                    <a:lumOff val="50000"/>
                  </a:prstClr>
                </a:solidFill>
                <a:latin typeface="Century Gothic" panose="020B0502020202020204" pitchFamily="34" charset="0"/>
              </a:rPr>
              <a:t>colors</a:t>
            </a:r>
            <a:r>
              <a:rPr lang="pl-PL" sz="1300" dirty="0">
                <a:solidFill>
                  <a:prstClr val="black">
                    <a:lumMod val="50000"/>
                    <a:lumOff val="50000"/>
                  </a:prstClr>
                </a:solidFill>
                <a:latin typeface="Century Gothic" panose="020B0502020202020204" pitchFamily="34" charset="0"/>
              </a:rPr>
              <a:t>, </a:t>
            </a:r>
            <a:r>
              <a:rPr lang="pl-PL" sz="1300" dirty="0" err="1">
                <a:solidFill>
                  <a:prstClr val="black">
                    <a:lumMod val="50000"/>
                    <a:lumOff val="50000"/>
                  </a:prstClr>
                </a:solidFill>
                <a:latin typeface="Century Gothic" panose="020B0502020202020204" pitchFamily="34" charset="0"/>
              </a:rPr>
              <a:t>harmony</a:t>
            </a:r>
            <a:endParaRPr lang="pl-PL" sz="1300" dirty="0">
              <a:solidFill>
                <a:prstClr val="black">
                  <a:lumMod val="50000"/>
                  <a:lumOff val="50000"/>
                </a:prstClr>
              </a:solidFill>
              <a:latin typeface="Century Gothic" panose="020B0502020202020204" pitchFamily="34" charset="0"/>
            </a:endParaRPr>
          </a:p>
          <a:p>
            <a:pPr algn="ctr" defTabSz="685800">
              <a:defRPr/>
            </a:pPr>
            <a:endParaRPr lang="en-US" sz="1300" dirty="0">
              <a:solidFill>
                <a:prstClr val="black">
                  <a:lumMod val="50000"/>
                  <a:lumOff val="50000"/>
                </a:prstClr>
              </a:solidFill>
              <a:latin typeface="Century Gothic" panose="020B0502020202020204" pitchFamily="34" charset="0"/>
            </a:endParaRPr>
          </a:p>
        </p:txBody>
      </p:sp>
      <p:sp>
        <p:nvSpPr>
          <p:cNvPr id="7" name="pole tekstowe 6">
            <a:extLst>
              <a:ext uri="{FF2B5EF4-FFF2-40B4-BE49-F238E27FC236}">
                <a16:creationId xmlns:a16="http://schemas.microsoft.com/office/drawing/2014/main" id="{D4E2903B-535A-9649-CA81-B9D525409A15}"/>
              </a:ext>
            </a:extLst>
          </p:cNvPr>
          <p:cNvSpPr txBox="1"/>
          <p:nvPr/>
        </p:nvSpPr>
        <p:spPr>
          <a:xfrm>
            <a:off x="6985162" y="4040501"/>
            <a:ext cx="1882129" cy="1246495"/>
          </a:xfrm>
          <a:prstGeom prst="rect">
            <a:avLst/>
          </a:prstGeom>
          <a:noFill/>
        </p:spPr>
        <p:txBody>
          <a:bodyPr wrap="square" rtlCol="0">
            <a:spAutoFit/>
          </a:bodyPr>
          <a:lstStyle/>
          <a:p>
            <a:pPr algn="ctr" defTabSz="685800">
              <a:defRPr/>
            </a:pPr>
            <a:r>
              <a:rPr lang="pl-PL" b="1" dirty="0">
                <a:solidFill>
                  <a:prstClr val="black">
                    <a:lumMod val="50000"/>
                    <a:lumOff val="50000"/>
                  </a:prstClr>
                </a:solidFill>
                <a:latin typeface="Century Gothic" panose="020B0502020202020204" pitchFamily="34" charset="0"/>
              </a:rPr>
              <a:t>a</a:t>
            </a:r>
            <a:r>
              <a:rPr lang="en-US" b="1" dirty="0" err="1">
                <a:solidFill>
                  <a:prstClr val="black">
                    <a:lumMod val="50000"/>
                    <a:lumOff val="50000"/>
                  </a:prstClr>
                </a:solidFill>
                <a:latin typeface="Century Gothic" panose="020B0502020202020204" pitchFamily="34" charset="0"/>
              </a:rPr>
              <a:t>uthenticity</a:t>
            </a:r>
            <a:endParaRPr lang="pl-PL" b="1" dirty="0">
              <a:solidFill>
                <a:prstClr val="black">
                  <a:lumMod val="50000"/>
                  <a:lumOff val="50000"/>
                </a:prstClr>
              </a:solidFill>
              <a:latin typeface="Century Gothic" panose="020B0502020202020204" pitchFamily="34" charset="0"/>
            </a:endParaRPr>
          </a:p>
          <a:p>
            <a:pPr algn="ctr" defTabSz="685800">
              <a:defRPr/>
            </a:pPr>
            <a:br>
              <a:rPr lang="pl-PL" dirty="0">
                <a:effectLst/>
                <a:latin typeface="Aptos" panose="020B0004020202020204" pitchFamily="34" charset="0"/>
                <a:ea typeface="Aptos" panose="020B0004020202020204" pitchFamily="34" charset="0"/>
                <a:cs typeface="Times New Roman" panose="02020603050405020304" pitchFamily="18" charset="0"/>
              </a:rPr>
            </a:br>
            <a:r>
              <a:rPr lang="pl-PL" sz="1300" dirty="0" err="1">
                <a:solidFill>
                  <a:prstClr val="black">
                    <a:lumMod val="50000"/>
                    <a:lumOff val="50000"/>
                  </a:prstClr>
                </a:solidFill>
                <a:latin typeface="Century Gothic" panose="020B0502020202020204" pitchFamily="34" charset="0"/>
              </a:rPr>
              <a:t>comfort</a:t>
            </a:r>
            <a:r>
              <a:rPr lang="pl-PL" sz="1300" dirty="0">
                <a:solidFill>
                  <a:prstClr val="black">
                    <a:lumMod val="50000"/>
                    <a:lumOff val="50000"/>
                  </a:prstClr>
                </a:solidFill>
                <a:latin typeface="Century Gothic" panose="020B0502020202020204" pitchFamily="34" charset="0"/>
              </a:rPr>
              <a:t>, </a:t>
            </a:r>
          </a:p>
          <a:p>
            <a:pPr algn="ctr" defTabSz="685800">
              <a:defRPr/>
            </a:pPr>
            <a:r>
              <a:rPr lang="pl-PL" sz="1300" dirty="0" err="1">
                <a:solidFill>
                  <a:prstClr val="black">
                    <a:lumMod val="50000"/>
                    <a:lumOff val="50000"/>
                  </a:prstClr>
                </a:solidFill>
                <a:latin typeface="Century Gothic" panose="020B0502020202020204" pitchFamily="34" charset="0"/>
              </a:rPr>
              <a:t>durability</a:t>
            </a:r>
            <a:br>
              <a:rPr lang="pl-PL" sz="1300" dirty="0">
                <a:solidFill>
                  <a:prstClr val="black">
                    <a:lumMod val="50000"/>
                    <a:lumOff val="50000"/>
                  </a:prstClr>
                </a:solidFill>
                <a:latin typeface="Century Gothic" panose="020B0502020202020204" pitchFamily="34" charset="0"/>
              </a:rPr>
            </a:br>
            <a:r>
              <a:rPr lang="en-US" sz="1300" dirty="0">
                <a:solidFill>
                  <a:prstClr val="black">
                    <a:lumMod val="50000"/>
                    <a:lumOff val="50000"/>
                  </a:prstClr>
                </a:solidFill>
                <a:latin typeface="Century Gothic" panose="020B0502020202020204" pitchFamily="34" charset="0"/>
              </a:rPr>
              <a:t>loyalty</a:t>
            </a:r>
          </a:p>
        </p:txBody>
      </p:sp>
      <p:sp>
        <p:nvSpPr>
          <p:cNvPr id="8" name="pole tekstowe 7">
            <a:extLst>
              <a:ext uri="{FF2B5EF4-FFF2-40B4-BE49-F238E27FC236}">
                <a16:creationId xmlns:a16="http://schemas.microsoft.com/office/drawing/2014/main" id="{106C2E45-F373-DCC7-5D98-C265A3904293}"/>
              </a:ext>
            </a:extLst>
          </p:cNvPr>
          <p:cNvSpPr txBox="1"/>
          <p:nvPr/>
        </p:nvSpPr>
        <p:spPr>
          <a:xfrm>
            <a:off x="5183830" y="4014279"/>
            <a:ext cx="1645890" cy="1661993"/>
          </a:xfrm>
          <a:prstGeom prst="rect">
            <a:avLst/>
          </a:prstGeom>
          <a:noFill/>
        </p:spPr>
        <p:txBody>
          <a:bodyPr wrap="square" rtlCol="0">
            <a:spAutoFit/>
          </a:bodyPr>
          <a:lstStyle/>
          <a:p>
            <a:pPr algn="ctr" defTabSz="685800">
              <a:defRPr/>
            </a:pPr>
            <a:r>
              <a:rPr lang="en-US" b="1" dirty="0">
                <a:solidFill>
                  <a:prstClr val="black">
                    <a:lumMod val="50000"/>
                    <a:lumOff val="50000"/>
                  </a:prstClr>
                </a:solidFill>
                <a:latin typeface="Century Gothic" panose="020B0502020202020204" pitchFamily="34" charset="0"/>
              </a:rPr>
              <a:t>style</a:t>
            </a:r>
          </a:p>
          <a:p>
            <a:pPr algn="ctr" defTabSz="685800">
              <a:defRPr/>
            </a:pPr>
            <a:br>
              <a:rPr lang="pl-PL" sz="1800" dirty="0">
                <a:effectLst/>
                <a:latin typeface="Aptos" panose="020B0004020202020204" pitchFamily="34" charset="0"/>
                <a:ea typeface="Aptos" panose="020B0004020202020204" pitchFamily="34" charset="0"/>
                <a:cs typeface="Times New Roman" panose="02020603050405020304" pitchFamily="18" charset="0"/>
              </a:rPr>
            </a:br>
            <a:r>
              <a:rPr lang="en-GB" sz="1300" dirty="0">
                <a:solidFill>
                  <a:prstClr val="black">
                    <a:lumMod val="50000"/>
                    <a:lumOff val="50000"/>
                  </a:prstClr>
                </a:solidFill>
                <a:latin typeface="Century Gothic" panose="020B0502020202020204" pitchFamily="34" charset="0"/>
              </a:rPr>
              <a:t>timeless</a:t>
            </a:r>
            <a:r>
              <a:rPr lang="pl-PL" sz="1300" dirty="0">
                <a:solidFill>
                  <a:prstClr val="black">
                    <a:lumMod val="50000"/>
                    <a:lumOff val="50000"/>
                  </a:prstClr>
                </a:solidFill>
                <a:latin typeface="Century Gothic" panose="020B0502020202020204" pitchFamily="34" charset="0"/>
              </a:rPr>
              <a:t>, </a:t>
            </a:r>
            <a:r>
              <a:rPr lang="pl-PL" sz="1300" dirty="0" err="1">
                <a:solidFill>
                  <a:prstClr val="black">
                    <a:lumMod val="50000"/>
                    <a:lumOff val="50000"/>
                  </a:prstClr>
                </a:solidFill>
                <a:latin typeface="Century Gothic" panose="020B0502020202020204" pitchFamily="34" charset="0"/>
              </a:rPr>
              <a:t>harmony</a:t>
            </a:r>
            <a:r>
              <a:rPr lang="pl-PL" sz="1300" dirty="0">
                <a:solidFill>
                  <a:prstClr val="black">
                    <a:lumMod val="50000"/>
                    <a:lumOff val="50000"/>
                  </a:prstClr>
                </a:solidFill>
                <a:latin typeface="Century Gothic" panose="020B0502020202020204" pitchFamily="34" charset="0"/>
              </a:rPr>
              <a:t>,</a:t>
            </a:r>
          </a:p>
          <a:p>
            <a:pPr algn="ctr" defTabSz="685800">
              <a:defRPr/>
            </a:pPr>
            <a:r>
              <a:rPr lang="pl-PL" sz="1300" dirty="0" err="1">
                <a:solidFill>
                  <a:prstClr val="black">
                    <a:lumMod val="50000"/>
                    <a:lumOff val="50000"/>
                  </a:prstClr>
                </a:solidFill>
                <a:latin typeface="Century Gothic" panose="020B0502020202020204" pitchFamily="34" charset="0"/>
              </a:rPr>
              <a:t>elegance</a:t>
            </a:r>
            <a:r>
              <a:rPr lang="pl-PL" sz="1300" dirty="0">
                <a:solidFill>
                  <a:prstClr val="black">
                    <a:lumMod val="50000"/>
                    <a:lumOff val="50000"/>
                  </a:prstClr>
                </a:solidFill>
                <a:latin typeface="Century Gothic" panose="020B0502020202020204" pitchFamily="34" charset="0"/>
              </a:rPr>
              <a:t> </a:t>
            </a:r>
            <a:br>
              <a:rPr lang="pl-PL" sz="1800" dirty="0">
                <a:effectLst/>
                <a:latin typeface="Aptos" panose="020B0004020202020204" pitchFamily="34" charset="0"/>
                <a:ea typeface="Aptos" panose="020B0004020202020204" pitchFamily="34" charset="0"/>
                <a:cs typeface="Times New Roman" panose="02020603050405020304" pitchFamily="18" charset="0"/>
              </a:rPr>
            </a:br>
            <a:endParaRPr lang="en-US" sz="2700" b="1" dirty="0">
              <a:solidFill>
                <a:prstClr val="black"/>
              </a:solidFill>
              <a:latin typeface="Century Gothic" panose="020B0502020202020204" pitchFamily="34" charset="0"/>
            </a:endParaRPr>
          </a:p>
        </p:txBody>
      </p:sp>
      <p:sp>
        <p:nvSpPr>
          <p:cNvPr id="9" name="pole tekstowe 8">
            <a:extLst>
              <a:ext uri="{FF2B5EF4-FFF2-40B4-BE49-F238E27FC236}">
                <a16:creationId xmlns:a16="http://schemas.microsoft.com/office/drawing/2014/main" id="{7F750F24-3DC4-94ED-4F75-C6C43FB3D966}"/>
              </a:ext>
            </a:extLst>
          </p:cNvPr>
          <p:cNvSpPr txBox="1"/>
          <p:nvPr/>
        </p:nvSpPr>
        <p:spPr>
          <a:xfrm>
            <a:off x="3015191" y="4038871"/>
            <a:ext cx="2393297" cy="1246495"/>
          </a:xfrm>
          <a:prstGeom prst="rect">
            <a:avLst/>
          </a:prstGeom>
          <a:noFill/>
        </p:spPr>
        <p:txBody>
          <a:bodyPr wrap="square" rtlCol="0">
            <a:spAutoFit/>
          </a:bodyPr>
          <a:lstStyle/>
          <a:p>
            <a:pPr algn="ctr" defTabSz="685800">
              <a:defRPr/>
            </a:pPr>
            <a:r>
              <a:rPr lang="pl-PL" b="1" dirty="0" err="1">
                <a:solidFill>
                  <a:prstClr val="black">
                    <a:lumMod val="50000"/>
                    <a:lumOff val="50000"/>
                  </a:prstClr>
                </a:solidFill>
                <a:latin typeface="Century Gothic" panose="020B0502020202020204" pitchFamily="34" charset="0"/>
              </a:rPr>
              <a:t>sustainability</a:t>
            </a:r>
            <a:endParaRPr lang="pl-PL" b="1" dirty="0">
              <a:solidFill>
                <a:prstClr val="black">
                  <a:lumMod val="50000"/>
                  <a:lumOff val="50000"/>
                </a:prstClr>
              </a:solidFill>
              <a:latin typeface="Century Gothic" panose="020B0502020202020204" pitchFamily="34" charset="0"/>
            </a:endParaRPr>
          </a:p>
          <a:p>
            <a:pPr algn="ctr" defTabSz="685800">
              <a:defRPr/>
            </a:pPr>
            <a:endParaRPr lang="pl-PL" b="1" dirty="0">
              <a:solidFill>
                <a:prstClr val="black">
                  <a:lumMod val="50000"/>
                  <a:lumOff val="50000"/>
                </a:prstClr>
              </a:solidFill>
              <a:latin typeface="Century Gothic" panose="020B0502020202020204" pitchFamily="34" charset="0"/>
            </a:endParaRPr>
          </a:p>
          <a:p>
            <a:pPr algn="ctr" defTabSz="685800">
              <a:defRPr/>
            </a:pPr>
            <a:r>
              <a:rPr lang="pl-PL" sz="1300" dirty="0" err="1">
                <a:solidFill>
                  <a:prstClr val="black">
                    <a:lumMod val="50000"/>
                    <a:lumOff val="50000"/>
                  </a:prstClr>
                </a:solidFill>
                <a:latin typeface="Century Gothic" panose="020B0502020202020204" pitchFamily="34" charset="0"/>
              </a:rPr>
              <a:t>slow</a:t>
            </a:r>
            <a:r>
              <a:rPr lang="pl-PL" sz="1300" dirty="0">
                <a:solidFill>
                  <a:prstClr val="black">
                    <a:lumMod val="50000"/>
                    <a:lumOff val="50000"/>
                  </a:prstClr>
                </a:solidFill>
                <a:latin typeface="Century Gothic" panose="020B0502020202020204" pitchFamily="34" charset="0"/>
              </a:rPr>
              <a:t> </a:t>
            </a:r>
            <a:r>
              <a:rPr lang="pl-PL" sz="1300" dirty="0" err="1">
                <a:solidFill>
                  <a:prstClr val="black">
                    <a:lumMod val="50000"/>
                    <a:lumOff val="50000"/>
                  </a:prstClr>
                </a:solidFill>
                <a:latin typeface="Century Gothic" panose="020B0502020202020204" pitchFamily="34" charset="0"/>
              </a:rPr>
              <a:t>fashion</a:t>
            </a:r>
            <a:r>
              <a:rPr lang="pl-PL" sz="1300" dirty="0">
                <a:solidFill>
                  <a:prstClr val="black">
                    <a:lumMod val="50000"/>
                    <a:lumOff val="50000"/>
                  </a:prstClr>
                </a:solidFill>
                <a:latin typeface="Century Gothic" panose="020B0502020202020204" pitchFamily="34" charset="0"/>
              </a:rPr>
              <a:t>, </a:t>
            </a:r>
            <a:br>
              <a:rPr lang="pl-PL" sz="1300" dirty="0">
                <a:solidFill>
                  <a:prstClr val="black">
                    <a:lumMod val="50000"/>
                    <a:lumOff val="50000"/>
                  </a:prstClr>
                </a:solidFill>
                <a:latin typeface="Century Gothic" panose="020B0502020202020204" pitchFamily="34" charset="0"/>
              </a:rPr>
            </a:br>
            <a:r>
              <a:rPr lang="pl-PL" sz="1300" dirty="0" err="1">
                <a:solidFill>
                  <a:prstClr val="black">
                    <a:lumMod val="50000"/>
                    <a:lumOff val="50000"/>
                  </a:prstClr>
                </a:solidFill>
                <a:latin typeface="Century Gothic" panose="020B0502020202020204" pitchFamily="34" charset="0"/>
              </a:rPr>
              <a:t>responsibility</a:t>
            </a:r>
            <a:r>
              <a:rPr lang="pl-PL" sz="1300" dirty="0">
                <a:solidFill>
                  <a:prstClr val="black">
                    <a:lumMod val="50000"/>
                    <a:lumOff val="50000"/>
                  </a:prstClr>
                </a:solidFill>
                <a:latin typeface="Century Gothic" panose="020B0502020202020204" pitchFamily="34" charset="0"/>
              </a:rPr>
              <a:t>, </a:t>
            </a:r>
          </a:p>
          <a:p>
            <a:pPr algn="ctr" defTabSz="685800">
              <a:defRPr/>
            </a:pPr>
            <a:r>
              <a:rPr lang="pl-PL" sz="1300" dirty="0" err="1">
                <a:solidFill>
                  <a:prstClr val="black">
                    <a:lumMod val="50000"/>
                    <a:lumOff val="50000"/>
                  </a:prstClr>
                </a:solidFill>
                <a:latin typeface="Century Gothic" panose="020B0502020202020204" pitchFamily="34" charset="0"/>
              </a:rPr>
              <a:t>longevity</a:t>
            </a:r>
            <a:endParaRPr lang="pl-PL" sz="1300" dirty="0">
              <a:solidFill>
                <a:prstClr val="black">
                  <a:lumMod val="50000"/>
                  <a:lumOff val="50000"/>
                </a:prstClr>
              </a:solidFill>
              <a:latin typeface="Century Gothic" panose="020B0502020202020204" pitchFamily="34" charset="0"/>
            </a:endParaRPr>
          </a:p>
        </p:txBody>
      </p:sp>
      <p:sp>
        <p:nvSpPr>
          <p:cNvPr id="10" name="pole tekstowe 9">
            <a:extLst>
              <a:ext uri="{FF2B5EF4-FFF2-40B4-BE49-F238E27FC236}">
                <a16:creationId xmlns:a16="http://schemas.microsoft.com/office/drawing/2014/main" id="{7959C8A3-F00B-E1EB-DFE3-2B8EF5164B67}"/>
              </a:ext>
            </a:extLst>
          </p:cNvPr>
          <p:cNvSpPr txBox="1"/>
          <p:nvPr/>
        </p:nvSpPr>
        <p:spPr>
          <a:xfrm>
            <a:off x="8985352" y="4030020"/>
            <a:ext cx="1690777" cy="1169551"/>
          </a:xfrm>
          <a:prstGeom prst="rect">
            <a:avLst/>
          </a:prstGeom>
          <a:noFill/>
        </p:spPr>
        <p:txBody>
          <a:bodyPr wrap="square" rtlCol="0">
            <a:spAutoFit/>
          </a:bodyPr>
          <a:lstStyle/>
          <a:p>
            <a:pPr algn="ctr" defTabSz="685800">
              <a:defRPr/>
            </a:pPr>
            <a:r>
              <a:rPr lang="pl-PL" b="1" dirty="0">
                <a:solidFill>
                  <a:prstClr val="black">
                    <a:lumMod val="50000"/>
                    <a:lumOff val="50000"/>
                  </a:prstClr>
                </a:solidFill>
                <a:latin typeface="Century Gothic" panose="020B0502020202020204" pitchFamily="34" charset="0"/>
              </a:rPr>
              <a:t>c</a:t>
            </a:r>
            <a:r>
              <a:rPr lang="en-US" b="1" dirty="0">
                <a:solidFill>
                  <a:prstClr val="black">
                    <a:lumMod val="50000"/>
                    <a:lumOff val="50000"/>
                  </a:prstClr>
                </a:solidFill>
                <a:latin typeface="Century Gothic" panose="020B0502020202020204" pitchFamily="34" charset="0"/>
              </a:rPr>
              <a:t>rafts</a:t>
            </a:r>
            <a:endParaRPr lang="pl-PL" b="1" dirty="0">
              <a:solidFill>
                <a:prstClr val="black">
                  <a:lumMod val="50000"/>
                  <a:lumOff val="50000"/>
                </a:prstClr>
              </a:solidFill>
              <a:latin typeface="Century Gothic" panose="020B0502020202020204" pitchFamily="34" charset="0"/>
            </a:endParaRPr>
          </a:p>
          <a:p>
            <a:pPr algn="ctr" defTabSz="685800">
              <a:defRPr/>
            </a:pPr>
            <a:br>
              <a:rPr lang="pl-PL" sz="1300" dirty="0">
                <a:solidFill>
                  <a:prstClr val="black">
                    <a:lumMod val="50000"/>
                    <a:lumOff val="50000"/>
                  </a:prstClr>
                </a:solidFill>
                <a:latin typeface="Century Gothic" panose="020B0502020202020204" pitchFamily="34" charset="0"/>
              </a:rPr>
            </a:br>
            <a:r>
              <a:rPr lang="en-US" sz="1300" dirty="0">
                <a:solidFill>
                  <a:prstClr val="black">
                    <a:lumMod val="50000"/>
                    <a:lumOff val="50000"/>
                  </a:prstClr>
                </a:solidFill>
                <a:latin typeface="Century Gothic" panose="020B0502020202020204" pitchFamily="34" charset="0"/>
              </a:rPr>
              <a:t>highest quality</a:t>
            </a:r>
            <a:r>
              <a:rPr lang="pl-PL" sz="1300" dirty="0">
                <a:solidFill>
                  <a:prstClr val="black">
                    <a:lumMod val="50000"/>
                    <a:lumOff val="50000"/>
                  </a:prstClr>
                </a:solidFill>
                <a:latin typeface="Century Gothic" panose="020B0502020202020204" pitchFamily="34" charset="0"/>
              </a:rPr>
              <a:t>, </a:t>
            </a:r>
            <a:r>
              <a:rPr lang="pl-PL" sz="1300" dirty="0" err="1">
                <a:solidFill>
                  <a:prstClr val="black">
                    <a:lumMod val="50000"/>
                    <a:lumOff val="50000"/>
                  </a:prstClr>
                </a:solidFill>
                <a:latin typeface="Century Gothic" panose="020B0502020202020204" pitchFamily="34" charset="0"/>
              </a:rPr>
              <a:t>perfect</a:t>
            </a:r>
            <a:r>
              <a:rPr lang="pl-PL" sz="1300" dirty="0">
                <a:solidFill>
                  <a:prstClr val="black">
                    <a:lumMod val="50000"/>
                    <a:lumOff val="50000"/>
                  </a:prstClr>
                </a:solidFill>
                <a:latin typeface="Century Gothic" panose="020B0502020202020204" pitchFamily="34" charset="0"/>
              </a:rPr>
              <a:t> </a:t>
            </a:r>
            <a:r>
              <a:rPr lang="pl-PL" sz="1300" dirty="0" err="1">
                <a:solidFill>
                  <a:prstClr val="black">
                    <a:lumMod val="50000"/>
                    <a:lumOff val="50000"/>
                  </a:prstClr>
                </a:solidFill>
                <a:latin typeface="Century Gothic" panose="020B0502020202020204" pitchFamily="34" charset="0"/>
              </a:rPr>
              <a:t>cuts</a:t>
            </a:r>
            <a:r>
              <a:rPr lang="pl-PL" sz="1300" dirty="0">
                <a:solidFill>
                  <a:prstClr val="black">
                    <a:lumMod val="50000"/>
                    <a:lumOff val="50000"/>
                  </a:prstClr>
                </a:solidFill>
                <a:latin typeface="Century Gothic" panose="020B0502020202020204" pitchFamily="34" charset="0"/>
              </a:rPr>
              <a:t>,</a:t>
            </a:r>
          </a:p>
          <a:p>
            <a:pPr algn="ctr" defTabSz="685800">
              <a:defRPr/>
            </a:pPr>
            <a:r>
              <a:rPr lang="en-US" sz="1300" dirty="0">
                <a:solidFill>
                  <a:prstClr val="black">
                    <a:lumMod val="50000"/>
                    <a:lumOff val="50000"/>
                  </a:prstClr>
                </a:solidFill>
                <a:latin typeface="Century Gothic" panose="020B0502020202020204" pitchFamily="34" charset="0"/>
              </a:rPr>
              <a:t>local heritage </a:t>
            </a:r>
          </a:p>
        </p:txBody>
      </p:sp>
      <p:pic>
        <p:nvPicPr>
          <p:cNvPr id="23" name="Obraz 22" descr="Obraz zawierający osoba, Ludzka twarz, ubrania, ściana&#10;&#10;Zawartość wygenerowana przez sztuczną inteligencję może być niepoprawna.">
            <a:extLst>
              <a:ext uri="{FF2B5EF4-FFF2-40B4-BE49-F238E27FC236}">
                <a16:creationId xmlns:a16="http://schemas.microsoft.com/office/drawing/2014/main" id="{30C77B22-6513-41BA-EE23-0428B36CFBE2}"/>
              </a:ext>
            </a:extLst>
          </p:cNvPr>
          <p:cNvPicPr>
            <a:picLocks noChangeAspect="1"/>
          </p:cNvPicPr>
          <p:nvPr/>
        </p:nvPicPr>
        <p:blipFill>
          <a:blip r:embed="rId4" cstate="hqprint">
            <a:extLst>
              <a:ext uri="{28A0092B-C50C-407E-A947-70E740481C1C}">
                <a14:useLocalDpi xmlns:a14="http://schemas.microsoft.com/office/drawing/2010/main"/>
              </a:ext>
            </a:extLst>
          </a:blip>
          <a:srcRect l="1" r="3024"/>
          <a:stretch/>
        </p:blipFill>
        <p:spPr>
          <a:xfrm>
            <a:off x="1485901" y="1473024"/>
            <a:ext cx="1589731" cy="2455901"/>
          </a:xfrm>
          <a:prstGeom prst="rect">
            <a:avLst/>
          </a:prstGeom>
        </p:spPr>
      </p:pic>
      <p:pic>
        <p:nvPicPr>
          <p:cNvPr id="11" name="Obraz 10" descr="Obraz zawierający osoba, Ludzka twarz, ubrania, uśmiech&#10;&#10;Zawartość wygenerowana przez sztuczną inteligencję może być niepoprawna.">
            <a:extLst>
              <a:ext uri="{FF2B5EF4-FFF2-40B4-BE49-F238E27FC236}">
                <a16:creationId xmlns:a16="http://schemas.microsoft.com/office/drawing/2014/main" id="{7DAB5D99-2BAA-E5C4-21AA-94BA0191DF9C}"/>
              </a:ext>
            </a:extLst>
          </p:cNvPr>
          <p:cNvPicPr>
            <a:picLocks noChangeAspect="1"/>
          </p:cNvPicPr>
          <p:nvPr/>
        </p:nvPicPr>
        <p:blipFill>
          <a:blip r:embed="rId5" cstate="print">
            <a:extLst>
              <a:ext uri="{28A0092B-C50C-407E-A947-70E740481C1C}">
                <a14:useLocalDpi xmlns:a14="http://schemas.microsoft.com/office/drawing/2010/main"/>
              </a:ext>
            </a:extLst>
          </a:blip>
          <a:srcRect r="12339"/>
          <a:stretch/>
        </p:blipFill>
        <p:spPr>
          <a:xfrm>
            <a:off x="3408775" y="1472102"/>
            <a:ext cx="1606130" cy="2442927"/>
          </a:xfrm>
          <a:prstGeom prst="rect">
            <a:avLst/>
          </a:prstGeom>
        </p:spPr>
      </p:pic>
      <p:pic>
        <p:nvPicPr>
          <p:cNvPr id="16" name="Obraz 15" descr="Obraz zawierający ubrania, rękaw, koszulka, kołnierz&#10;&#10;Zawartość wygenerowana przez sztuczną inteligencję może być niepoprawna.">
            <a:extLst>
              <a:ext uri="{FF2B5EF4-FFF2-40B4-BE49-F238E27FC236}">
                <a16:creationId xmlns:a16="http://schemas.microsoft.com/office/drawing/2014/main" id="{88928ABC-480C-19DE-0413-B0BC4EC0A29F}"/>
              </a:ext>
            </a:extLst>
          </p:cNvPr>
          <p:cNvPicPr>
            <a:picLocks noChangeAspect="1"/>
          </p:cNvPicPr>
          <p:nvPr/>
        </p:nvPicPr>
        <p:blipFill>
          <a:blip r:embed="rId6" cstate="hqprint">
            <a:extLst>
              <a:ext uri="{28A0092B-C50C-407E-A947-70E740481C1C}">
                <a14:useLocalDpi xmlns:a14="http://schemas.microsoft.com/office/drawing/2010/main"/>
              </a:ext>
            </a:extLst>
          </a:blip>
          <a:srcRect l="4265" r="13565"/>
          <a:stretch/>
        </p:blipFill>
        <p:spPr>
          <a:xfrm>
            <a:off x="9038102" y="1472102"/>
            <a:ext cx="1606130" cy="2442927"/>
          </a:xfrm>
          <a:prstGeom prst="rect">
            <a:avLst/>
          </a:prstGeom>
        </p:spPr>
      </p:pic>
      <p:pic>
        <p:nvPicPr>
          <p:cNvPr id="19" name="Obraz 18" descr="Obraz zawierający ubrania, osoba, moda, Projektowanie odzieży&#10;&#10;Zawartość wygenerowana przez sztuczną inteligencję może być niepoprawna.">
            <a:extLst>
              <a:ext uri="{FF2B5EF4-FFF2-40B4-BE49-F238E27FC236}">
                <a16:creationId xmlns:a16="http://schemas.microsoft.com/office/drawing/2014/main" id="{5B395231-F81A-F54B-2A57-A9D7471CC42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229580" y="1455941"/>
            <a:ext cx="1645889" cy="2467513"/>
          </a:xfrm>
          <a:prstGeom prst="rect">
            <a:avLst/>
          </a:prstGeom>
        </p:spPr>
      </p:pic>
      <p:grpSp>
        <p:nvGrpSpPr>
          <p:cNvPr id="4" name="object 51">
            <a:extLst>
              <a:ext uri="{FF2B5EF4-FFF2-40B4-BE49-F238E27FC236}">
                <a16:creationId xmlns:a16="http://schemas.microsoft.com/office/drawing/2014/main" id="{B0D6BD42-E671-8A2C-135F-D07FCAF4B2F1}"/>
              </a:ext>
            </a:extLst>
          </p:cNvPr>
          <p:cNvGrpSpPr/>
          <p:nvPr/>
        </p:nvGrpSpPr>
        <p:grpSpPr>
          <a:xfrm>
            <a:off x="152393" y="449452"/>
            <a:ext cx="11784965" cy="27305"/>
            <a:chOff x="152393" y="449452"/>
            <a:chExt cx="11784965" cy="27305"/>
          </a:xfrm>
        </p:grpSpPr>
        <p:sp>
          <p:nvSpPr>
            <p:cNvPr id="12" name="object 52">
              <a:extLst>
                <a:ext uri="{FF2B5EF4-FFF2-40B4-BE49-F238E27FC236}">
                  <a16:creationId xmlns:a16="http://schemas.microsoft.com/office/drawing/2014/main" id="{D09F2291-4FAC-623D-ED22-E83FB669AAA6}"/>
                </a:ext>
              </a:extLst>
            </p:cNvPr>
            <p:cNvSpPr/>
            <p:nvPr/>
          </p:nvSpPr>
          <p:spPr>
            <a:xfrm>
              <a:off x="152393" y="449452"/>
              <a:ext cx="11784965" cy="27305"/>
            </a:xfrm>
            <a:custGeom>
              <a:avLst/>
              <a:gdLst/>
              <a:ahLst/>
              <a:cxnLst/>
              <a:rect l="l" t="t" r="r" b="b"/>
              <a:pathLst>
                <a:path w="11784965" h="27304">
                  <a:moveTo>
                    <a:pt x="12" y="0"/>
                  </a:moveTo>
                  <a:lnTo>
                    <a:pt x="0" y="6350"/>
                  </a:lnTo>
                  <a:lnTo>
                    <a:pt x="11784584" y="27305"/>
                  </a:lnTo>
                  <a:lnTo>
                    <a:pt x="11784596" y="20955"/>
                  </a:lnTo>
                  <a:lnTo>
                    <a:pt x="12" y="0"/>
                  </a:lnTo>
                  <a:close/>
                </a:path>
              </a:pathLst>
            </a:custGeom>
            <a:solidFill>
              <a:srgbClr val="C5C5C5"/>
            </a:solidFill>
          </p:spPr>
          <p:txBody>
            <a:bodyPr wrap="square" lIns="0" tIns="0" rIns="0" bIns="0" rtlCol="0"/>
            <a:lstStyle/>
            <a:p>
              <a:endParaRPr/>
            </a:p>
          </p:txBody>
        </p:sp>
        <p:sp>
          <p:nvSpPr>
            <p:cNvPr id="13" name="object 53">
              <a:extLst>
                <a:ext uri="{FF2B5EF4-FFF2-40B4-BE49-F238E27FC236}">
                  <a16:creationId xmlns:a16="http://schemas.microsoft.com/office/drawing/2014/main" id="{9C8A039C-60F0-6BFC-A42F-73DFAA2B937B}"/>
                </a:ext>
              </a:extLst>
            </p:cNvPr>
            <p:cNvSpPr/>
            <p:nvPr/>
          </p:nvSpPr>
          <p:spPr>
            <a:xfrm>
              <a:off x="152400" y="455802"/>
              <a:ext cx="358140" cy="17145"/>
            </a:xfrm>
            <a:custGeom>
              <a:avLst/>
              <a:gdLst/>
              <a:ahLst/>
              <a:cxnLst/>
              <a:rect l="l" t="t" r="r" b="b"/>
              <a:pathLst>
                <a:path w="358140" h="17145">
                  <a:moveTo>
                    <a:pt x="0" y="0"/>
                  </a:moveTo>
                  <a:lnTo>
                    <a:pt x="0" y="16624"/>
                  </a:lnTo>
                  <a:lnTo>
                    <a:pt x="358139" y="16624"/>
                  </a:lnTo>
                  <a:lnTo>
                    <a:pt x="358139" y="647"/>
                  </a:lnTo>
                  <a:lnTo>
                    <a:pt x="0" y="0"/>
                  </a:lnTo>
                  <a:close/>
                </a:path>
              </a:pathLst>
            </a:custGeom>
            <a:solidFill>
              <a:srgbClr val="FEFEFE"/>
            </a:solidFill>
          </p:spPr>
          <p:txBody>
            <a:bodyPr wrap="square" lIns="0" tIns="0" rIns="0" bIns="0" rtlCol="0"/>
            <a:lstStyle/>
            <a:p>
              <a:endParaRPr/>
            </a:p>
          </p:txBody>
        </p:sp>
        <p:sp>
          <p:nvSpPr>
            <p:cNvPr id="14" name="object 54">
              <a:extLst>
                <a:ext uri="{FF2B5EF4-FFF2-40B4-BE49-F238E27FC236}">
                  <a16:creationId xmlns:a16="http://schemas.microsoft.com/office/drawing/2014/main" id="{58247FDC-C44E-E381-7292-9573B14D5D92}"/>
                </a:ext>
              </a:extLst>
            </p:cNvPr>
            <p:cNvSpPr/>
            <p:nvPr/>
          </p:nvSpPr>
          <p:spPr>
            <a:xfrm>
              <a:off x="152400" y="449452"/>
              <a:ext cx="358140" cy="7620"/>
            </a:xfrm>
            <a:custGeom>
              <a:avLst/>
              <a:gdLst/>
              <a:ahLst/>
              <a:cxnLst/>
              <a:rect l="l" t="t" r="r" b="b"/>
              <a:pathLst>
                <a:path w="358140" h="7620">
                  <a:moveTo>
                    <a:pt x="12" y="0"/>
                  </a:moveTo>
                  <a:lnTo>
                    <a:pt x="0" y="6350"/>
                  </a:lnTo>
                  <a:lnTo>
                    <a:pt x="358139" y="6997"/>
                  </a:lnTo>
                  <a:lnTo>
                    <a:pt x="358139" y="635"/>
                  </a:lnTo>
                  <a:lnTo>
                    <a:pt x="12" y="0"/>
                  </a:lnTo>
                  <a:close/>
                </a:path>
              </a:pathLst>
            </a:custGeom>
            <a:solidFill>
              <a:srgbClr val="C4C4C4"/>
            </a:solidFill>
          </p:spPr>
          <p:txBody>
            <a:bodyPr wrap="square" lIns="0" tIns="0" rIns="0" bIns="0" rtlCol="0"/>
            <a:lstStyle/>
            <a:p>
              <a:endParaRPr/>
            </a:p>
          </p:txBody>
        </p:sp>
      </p:grpSp>
      <p:sp>
        <p:nvSpPr>
          <p:cNvPr id="15" name="object 3">
            <a:extLst>
              <a:ext uri="{FF2B5EF4-FFF2-40B4-BE49-F238E27FC236}">
                <a16:creationId xmlns:a16="http://schemas.microsoft.com/office/drawing/2014/main" id="{45F4CDC0-8554-DB31-F9DC-0B8BAD1D2EF1}"/>
              </a:ext>
            </a:extLst>
          </p:cNvPr>
          <p:cNvSpPr/>
          <p:nvPr/>
        </p:nvSpPr>
        <p:spPr>
          <a:xfrm>
            <a:off x="10692758" y="240361"/>
            <a:ext cx="1219200" cy="160807"/>
          </a:xfrm>
          <a:prstGeom prst="rect">
            <a:avLst/>
          </a:prstGeom>
          <a:blipFill>
            <a:blip r:embed="rId8" cstate="print">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24" name="pole tekstowe 23">
            <a:extLst>
              <a:ext uri="{FF2B5EF4-FFF2-40B4-BE49-F238E27FC236}">
                <a16:creationId xmlns:a16="http://schemas.microsoft.com/office/drawing/2014/main" id="{78065DA7-6616-5FE6-8200-69434935BD0A}"/>
              </a:ext>
            </a:extLst>
          </p:cNvPr>
          <p:cNvSpPr txBox="1"/>
          <p:nvPr/>
        </p:nvSpPr>
        <p:spPr>
          <a:xfrm>
            <a:off x="1364090" y="5607905"/>
            <a:ext cx="1756923" cy="1046440"/>
          </a:xfrm>
          <a:prstGeom prst="rect">
            <a:avLst/>
          </a:prstGeom>
          <a:noFill/>
        </p:spPr>
        <p:txBody>
          <a:bodyPr wrap="square">
            <a:spAutoFit/>
          </a:bodyPr>
          <a:lstStyle/>
          <a:p>
            <a:pPr algn="ctr"/>
            <a:r>
              <a:rPr lang="pl-PL" sz="2000" b="1" dirty="0" err="1"/>
              <a:t>ナチュラルさ</a:t>
            </a:r>
            <a:br>
              <a:rPr lang="en-GB" b="1" dirty="0"/>
            </a:br>
            <a:r>
              <a:rPr lang="ja-JP" altLang="en-US" sz="1400" dirty="0"/>
              <a:t>天然素材</a:t>
            </a:r>
            <a:br>
              <a:rPr lang="en-GB" altLang="ja-JP" sz="1400" dirty="0"/>
            </a:br>
            <a:r>
              <a:rPr lang="ja-JP" altLang="en-US" sz="1400" dirty="0"/>
              <a:t>アースカラー</a:t>
            </a:r>
            <a:br>
              <a:rPr lang="en-GB" altLang="ja-JP" sz="1400" dirty="0"/>
            </a:br>
            <a:r>
              <a:rPr lang="ja-JP" altLang="en-US" sz="1400" dirty="0"/>
              <a:t>ハーモニー</a:t>
            </a:r>
            <a:endParaRPr lang="pl-PL" sz="1400" dirty="0"/>
          </a:p>
        </p:txBody>
      </p:sp>
      <p:sp>
        <p:nvSpPr>
          <p:cNvPr id="18" name="pole tekstowe 17">
            <a:extLst>
              <a:ext uri="{FF2B5EF4-FFF2-40B4-BE49-F238E27FC236}">
                <a16:creationId xmlns:a16="http://schemas.microsoft.com/office/drawing/2014/main" id="{ECEDC2C7-B185-8B38-2244-14EDB3B598B8}"/>
              </a:ext>
            </a:extLst>
          </p:cNvPr>
          <p:cNvSpPr txBox="1"/>
          <p:nvPr/>
        </p:nvSpPr>
        <p:spPr>
          <a:xfrm>
            <a:off x="3342107" y="5587347"/>
            <a:ext cx="1903288" cy="1415772"/>
          </a:xfrm>
          <a:prstGeom prst="rect">
            <a:avLst/>
          </a:prstGeom>
          <a:noFill/>
        </p:spPr>
        <p:txBody>
          <a:bodyPr wrap="square">
            <a:spAutoFit/>
          </a:bodyPr>
          <a:lstStyle/>
          <a:p>
            <a:pPr algn="ctr"/>
            <a:r>
              <a:rPr lang="pl-PL" sz="2000" b="1" dirty="0" err="1">
                <a:latin typeface="+mj-lt"/>
              </a:rPr>
              <a:t>持続可能性</a:t>
            </a:r>
            <a:br>
              <a:rPr lang="pl-PL" dirty="0">
                <a:latin typeface="+mj-lt"/>
              </a:rPr>
            </a:br>
            <a:r>
              <a:rPr lang="ja-JP" altLang="en-US" sz="1600" dirty="0">
                <a:latin typeface="+mj-lt"/>
              </a:rPr>
              <a:t>スローファッション</a:t>
            </a:r>
            <a:endParaRPr lang="pl-PL" altLang="ja-JP" sz="1600" dirty="0">
              <a:latin typeface="+mj-lt"/>
            </a:endParaRPr>
          </a:p>
          <a:p>
            <a:pPr algn="ctr"/>
            <a:r>
              <a:rPr lang="ja-JP" altLang="en-US" sz="1600" dirty="0">
                <a:latin typeface="+mj-lt"/>
              </a:rPr>
              <a:t>責任</a:t>
            </a:r>
            <a:endParaRPr lang="pl-PL" altLang="ja-JP" sz="1600" dirty="0">
              <a:latin typeface="+mj-lt"/>
            </a:endParaRPr>
          </a:p>
          <a:p>
            <a:pPr algn="ctr"/>
            <a:r>
              <a:rPr lang="ja-JP" altLang="en-US" sz="1600" dirty="0">
                <a:latin typeface="+mj-lt"/>
              </a:rPr>
              <a:t>長寿</a:t>
            </a:r>
            <a:endParaRPr lang="pl-PL" altLang="ja-JP" sz="1600" dirty="0">
              <a:latin typeface="+mj-lt"/>
            </a:endParaRPr>
          </a:p>
          <a:p>
            <a:endParaRPr lang="pl-PL" dirty="0"/>
          </a:p>
        </p:txBody>
      </p:sp>
      <p:sp>
        <p:nvSpPr>
          <p:cNvPr id="21" name="pole tekstowe 20">
            <a:extLst>
              <a:ext uri="{FF2B5EF4-FFF2-40B4-BE49-F238E27FC236}">
                <a16:creationId xmlns:a16="http://schemas.microsoft.com/office/drawing/2014/main" id="{5AB56740-0B23-7CDF-00C7-2F4F3BA2DD31}"/>
              </a:ext>
            </a:extLst>
          </p:cNvPr>
          <p:cNvSpPr txBox="1"/>
          <p:nvPr/>
        </p:nvSpPr>
        <p:spPr>
          <a:xfrm>
            <a:off x="5339272" y="5561739"/>
            <a:ext cx="1645890" cy="1138773"/>
          </a:xfrm>
          <a:prstGeom prst="rect">
            <a:avLst/>
          </a:prstGeom>
          <a:noFill/>
        </p:spPr>
        <p:txBody>
          <a:bodyPr wrap="square">
            <a:spAutoFit/>
          </a:bodyPr>
          <a:lstStyle/>
          <a:p>
            <a:pPr algn="ctr"/>
            <a:r>
              <a:rPr lang="pl-PL" sz="2000" b="1" dirty="0" err="1"/>
              <a:t>スタイル</a:t>
            </a:r>
            <a:endParaRPr lang="pl-PL" sz="2000" b="1" dirty="0"/>
          </a:p>
          <a:p>
            <a:pPr algn="ctr"/>
            <a:r>
              <a:rPr lang="ja-JP" altLang="en-US" sz="1600" dirty="0"/>
              <a:t>時代を超えた</a:t>
            </a:r>
            <a:endParaRPr lang="pl-PL" altLang="ja-JP" sz="1600" dirty="0"/>
          </a:p>
          <a:p>
            <a:pPr algn="ctr"/>
            <a:r>
              <a:rPr lang="ja-JP" altLang="en-US" sz="1600" dirty="0"/>
              <a:t>調和</a:t>
            </a:r>
            <a:endParaRPr lang="pl-PL" altLang="ja-JP" sz="1600" dirty="0"/>
          </a:p>
          <a:p>
            <a:pPr algn="ctr"/>
            <a:r>
              <a:rPr lang="ja-JP" altLang="en-US" sz="1600" dirty="0"/>
              <a:t>優雅</a:t>
            </a:r>
            <a:endParaRPr lang="pl-PL" sz="1600" dirty="0"/>
          </a:p>
        </p:txBody>
      </p:sp>
      <p:sp>
        <p:nvSpPr>
          <p:cNvPr id="25" name="pole tekstowe 24">
            <a:extLst>
              <a:ext uri="{FF2B5EF4-FFF2-40B4-BE49-F238E27FC236}">
                <a16:creationId xmlns:a16="http://schemas.microsoft.com/office/drawing/2014/main" id="{FEDF346A-2785-721F-DD55-990FE69D21A5}"/>
              </a:ext>
            </a:extLst>
          </p:cNvPr>
          <p:cNvSpPr txBox="1"/>
          <p:nvPr/>
        </p:nvSpPr>
        <p:spPr>
          <a:xfrm>
            <a:off x="7487144" y="5561739"/>
            <a:ext cx="1203843" cy="1138773"/>
          </a:xfrm>
          <a:prstGeom prst="rect">
            <a:avLst/>
          </a:prstGeom>
          <a:noFill/>
        </p:spPr>
        <p:txBody>
          <a:bodyPr wrap="square">
            <a:spAutoFit/>
          </a:bodyPr>
          <a:lstStyle/>
          <a:p>
            <a:pPr algn="ctr"/>
            <a:r>
              <a:rPr lang="pl-PL" sz="2000" b="1" dirty="0" err="1"/>
              <a:t>信憑性</a:t>
            </a:r>
            <a:br>
              <a:rPr lang="pl-PL" dirty="0"/>
            </a:br>
            <a:r>
              <a:rPr lang="ja-JP" altLang="en-US" sz="1600" dirty="0"/>
              <a:t>快適</a:t>
            </a:r>
            <a:endParaRPr lang="pl-PL" altLang="ja-JP" sz="1600" dirty="0"/>
          </a:p>
          <a:p>
            <a:pPr algn="ctr"/>
            <a:r>
              <a:rPr lang="ja-JP" altLang="en-US" sz="1600" dirty="0"/>
              <a:t>耐久性</a:t>
            </a:r>
            <a:br>
              <a:rPr lang="pl-PL" altLang="ja-JP" sz="1600" dirty="0"/>
            </a:br>
            <a:r>
              <a:rPr lang="ja-JP" altLang="en-US" sz="1600" dirty="0"/>
              <a:t>忠誠心</a:t>
            </a:r>
            <a:endParaRPr lang="pl-PL" sz="1600" dirty="0"/>
          </a:p>
        </p:txBody>
      </p:sp>
      <p:sp>
        <p:nvSpPr>
          <p:cNvPr id="27" name="pole tekstowe 26">
            <a:extLst>
              <a:ext uri="{FF2B5EF4-FFF2-40B4-BE49-F238E27FC236}">
                <a16:creationId xmlns:a16="http://schemas.microsoft.com/office/drawing/2014/main" id="{3FD6D21E-2B65-30B9-538A-DC6B9B96717C}"/>
              </a:ext>
            </a:extLst>
          </p:cNvPr>
          <p:cNvSpPr txBox="1"/>
          <p:nvPr/>
        </p:nvSpPr>
        <p:spPr>
          <a:xfrm>
            <a:off x="9192969" y="5561739"/>
            <a:ext cx="1562100" cy="1138773"/>
          </a:xfrm>
          <a:prstGeom prst="rect">
            <a:avLst/>
          </a:prstGeom>
          <a:noFill/>
        </p:spPr>
        <p:txBody>
          <a:bodyPr wrap="square">
            <a:spAutoFit/>
          </a:bodyPr>
          <a:lstStyle/>
          <a:p>
            <a:pPr algn="ctr"/>
            <a:r>
              <a:rPr lang="pl-PL" sz="2000" b="1" dirty="0" err="1"/>
              <a:t>工芸品</a:t>
            </a:r>
            <a:br>
              <a:rPr lang="pl-PL" dirty="0"/>
            </a:br>
            <a:r>
              <a:rPr lang="ja-JP" altLang="en-US" sz="1600" dirty="0"/>
              <a:t>最高品質</a:t>
            </a:r>
            <a:br>
              <a:rPr lang="pl-PL" altLang="ja-JP" sz="1600" dirty="0"/>
            </a:br>
            <a:r>
              <a:rPr lang="ja-JP" altLang="en-US" sz="1600" dirty="0"/>
              <a:t>完璧なカット</a:t>
            </a:r>
            <a:br>
              <a:rPr lang="pl-PL" altLang="ja-JP" sz="1600" dirty="0"/>
            </a:br>
            <a:r>
              <a:rPr lang="ja-JP" altLang="en-US" sz="1600" dirty="0"/>
              <a:t>地元の遺産</a:t>
            </a:r>
            <a:endParaRPr lang="pl-PL" sz="1600" dirty="0"/>
          </a:p>
        </p:txBody>
      </p:sp>
    </p:spTree>
    <p:extLst>
      <p:ext uri="{BB962C8B-B14F-4D97-AF65-F5344CB8AC3E}">
        <p14:creationId xmlns:p14="http://schemas.microsoft.com/office/powerpoint/2010/main" val="3792727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EC93-E88C-D450-FCED-950ED7DF0A24}"/>
            </a:ext>
          </a:extLst>
        </p:cNvPr>
        <p:cNvGrpSpPr/>
        <p:nvPr/>
      </p:nvGrpSpPr>
      <p:grpSpPr>
        <a:xfrm>
          <a:off x="0" y="0"/>
          <a:ext cx="0" cy="0"/>
          <a:chOff x="0" y="0"/>
          <a:chExt cx="0" cy="0"/>
        </a:xfrm>
      </p:grpSpPr>
      <p:grpSp>
        <p:nvGrpSpPr>
          <p:cNvPr id="4" name="object 51">
            <a:extLst>
              <a:ext uri="{FF2B5EF4-FFF2-40B4-BE49-F238E27FC236}">
                <a16:creationId xmlns:a16="http://schemas.microsoft.com/office/drawing/2014/main" id="{0C6D2CAA-E615-0FAF-CEF4-4388E93B5A31}"/>
              </a:ext>
            </a:extLst>
          </p:cNvPr>
          <p:cNvGrpSpPr/>
          <p:nvPr/>
        </p:nvGrpSpPr>
        <p:grpSpPr>
          <a:xfrm>
            <a:off x="152393" y="449452"/>
            <a:ext cx="11784965" cy="27305"/>
            <a:chOff x="152393" y="449452"/>
            <a:chExt cx="11784965" cy="27305"/>
          </a:xfrm>
        </p:grpSpPr>
        <p:sp>
          <p:nvSpPr>
            <p:cNvPr id="12" name="object 52">
              <a:extLst>
                <a:ext uri="{FF2B5EF4-FFF2-40B4-BE49-F238E27FC236}">
                  <a16:creationId xmlns:a16="http://schemas.microsoft.com/office/drawing/2014/main" id="{6A263148-9A3E-A2C2-3FFD-05886ACFDFF8}"/>
                </a:ext>
              </a:extLst>
            </p:cNvPr>
            <p:cNvSpPr/>
            <p:nvPr/>
          </p:nvSpPr>
          <p:spPr>
            <a:xfrm>
              <a:off x="152393" y="449452"/>
              <a:ext cx="11784965" cy="27305"/>
            </a:xfrm>
            <a:custGeom>
              <a:avLst/>
              <a:gdLst/>
              <a:ahLst/>
              <a:cxnLst/>
              <a:rect l="l" t="t" r="r" b="b"/>
              <a:pathLst>
                <a:path w="11784965" h="27304">
                  <a:moveTo>
                    <a:pt x="12" y="0"/>
                  </a:moveTo>
                  <a:lnTo>
                    <a:pt x="0" y="6350"/>
                  </a:lnTo>
                  <a:lnTo>
                    <a:pt x="11784584" y="27305"/>
                  </a:lnTo>
                  <a:lnTo>
                    <a:pt x="11784596" y="20955"/>
                  </a:lnTo>
                  <a:lnTo>
                    <a:pt x="12" y="0"/>
                  </a:lnTo>
                  <a:close/>
                </a:path>
              </a:pathLst>
            </a:custGeom>
            <a:solidFill>
              <a:srgbClr val="C5C5C5"/>
            </a:solidFill>
          </p:spPr>
          <p:txBody>
            <a:bodyPr wrap="square" lIns="0" tIns="0" rIns="0" bIns="0" rtlCol="0"/>
            <a:lstStyle/>
            <a:p>
              <a:endParaRPr/>
            </a:p>
          </p:txBody>
        </p:sp>
        <p:sp>
          <p:nvSpPr>
            <p:cNvPr id="13" name="object 53">
              <a:extLst>
                <a:ext uri="{FF2B5EF4-FFF2-40B4-BE49-F238E27FC236}">
                  <a16:creationId xmlns:a16="http://schemas.microsoft.com/office/drawing/2014/main" id="{D9A7FBD7-F79D-6D7D-AE67-98C6BF2B81C9}"/>
                </a:ext>
              </a:extLst>
            </p:cNvPr>
            <p:cNvSpPr/>
            <p:nvPr/>
          </p:nvSpPr>
          <p:spPr>
            <a:xfrm>
              <a:off x="152400" y="455802"/>
              <a:ext cx="358140" cy="17145"/>
            </a:xfrm>
            <a:custGeom>
              <a:avLst/>
              <a:gdLst/>
              <a:ahLst/>
              <a:cxnLst/>
              <a:rect l="l" t="t" r="r" b="b"/>
              <a:pathLst>
                <a:path w="358140" h="17145">
                  <a:moveTo>
                    <a:pt x="0" y="0"/>
                  </a:moveTo>
                  <a:lnTo>
                    <a:pt x="0" y="16624"/>
                  </a:lnTo>
                  <a:lnTo>
                    <a:pt x="358139" y="16624"/>
                  </a:lnTo>
                  <a:lnTo>
                    <a:pt x="358139" y="647"/>
                  </a:lnTo>
                  <a:lnTo>
                    <a:pt x="0" y="0"/>
                  </a:lnTo>
                  <a:close/>
                </a:path>
              </a:pathLst>
            </a:custGeom>
            <a:solidFill>
              <a:srgbClr val="FEFEFE"/>
            </a:solidFill>
          </p:spPr>
          <p:txBody>
            <a:bodyPr wrap="square" lIns="0" tIns="0" rIns="0" bIns="0" rtlCol="0"/>
            <a:lstStyle/>
            <a:p>
              <a:endParaRPr/>
            </a:p>
          </p:txBody>
        </p:sp>
        <p:sp>
          <p:nvSpPr>
            <p:cNvPr id="14" name="object 54">
              <a:extLst>
                <a:ext uri="{FF2B5EF4-FFF2-40B4-BE49-F238E27FC236}">
                  <a16:creationId xmlns:a16="http://schemas.microsoft.com/office/drawing/2014/main" id="{5ED81788-B6AA-1D6E-ECA7-C4CFD2A4C2F7}"/>
                </a:ext>
              </a:extLst>
            </p:cNvPr>
            <p:cNvSpPr/>
            <p:nvPr/>
          </p:nvSpPr>
          <p:spPr>
            <a:xfrm>
              <a:off x="152400" y="449452"/>
              <a:ext cx="358140" cy="7620"/>
            </a:xfrm>
            <a:custGeom>
              <a:avLst/>
              <a:gdLst/>
              <a:ahLst/>
              <a:cxnLst/>
              <a:rect l="l" t="t" r="r" b="b"/>
              <a:pathLst>
                <a:path w="358140" h="7620">
                  <a:moveTo>
                    <a:pt x="12" y="0"/>
                  </a:moveTo>
                  <a:lnTo>
                    <a:pt x="0" y="6350"/>
                  </a:lnTo>
                  <a:lnTo>
                    <a:pt x="358139" y="6997"/>
                  </a:lnTo>
                  <a:lnTo>
                    <a:pt x="358139" y="635"/>
                  </a:lnTo>
                  <a:lnTo>
                    <a:pt x="12" y="0"/>
                  </a:lnTo>
                  <a:close/>
                </a:path>
              </a:pathLst>
            </a:custGeom>
            <a:solidFill>
              <a:srgbClr val="C4C4C4"/>
            </a:solidFill>
          </p:spPr>
          <p:txBody>
            <a:bodyPr wrap="square" lIns="0" tIns="0" rIns="0" bIns="0" rtlCol="0"/>
            <a:lstStyle/>
            <a:p>
              <a:endParaRPr/>
            </a:p>
          </p:txBody>
        </p:sp>
      </p:grpSp>
      <p:sp>
        <p:nvSpPr>
          <p:cNvPr id="15" name="object 3">
            <a:extLst>
              <a:ext uri="{FF2B5EF4-FFF2-40B4-BE49-F238E27FC236}">
                <a16:creationId xmlns:a16="http://schemas.microsoft.com/office/drawing/2014/main" id="{8C63F4D4-E54B-4CE3-3AAE-52B3C1782723}"/>
              </a:ext>
            </a:extLst>
          </p:cNvPr>
          <p:cNvSpPr/>
          <p:nvPr/>
        </p:nvSpPr>
        <p:spPr>
          <a:xfrm>
            <a:off x="10692758" y="240361"/>
            <a:ext cx="1219200" cy="160807"/>
          </a:xfrm>
          <a:prstGeom prst="rect">
            <a:avLst/>
          </a:prstGeom>
          <a:blipFill>
            <a:blip r:embed="rId3" cstate="print">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17" name="pole tekstowe 16">
            <a:extLst>
              <a:ext uri="{FF2B5EF4-FFF2-40B4-BE49-F238E27FC236}">
                <a16:creationId xmlns:a16="http://schemas.microsoft.com/office/drawing/2014/main" id="{9384651D-76F3-2A57-2292-6D577A1881C7}"/>
              </a:ext>
            </a:extLst>
          </p:cNvPr>
          <p:cNvSpPr txBox="1"/>
          <p:nvPr/>
        </p:nvSpPr>
        <p:spPr>
          <a:xfrm>
            <a:off x="331470" y="515244"/>
            <a:ext cx="4953000" cy="707886"/>
          </a:xfrm>
          <a:prstGeom prst="rect">
            <a:avLst/>
          </a:prstGeom>
          <a:noFill/>
        </p:spPr>
        <p:txBody>
          <a:bodyPr wrap="square" rtlCol="0">
            <a:spAutoFit/>
          </a:bodyPr>
          <a:lstStyle/>
          <a:p>
            <a:r>
              <a:rPr lang="pl-PL" sz="2000" dirty="0">
                <a:solidFill>
                  <a:prstClr val="black">
                    <a:lumMod val="50000"/>
                    <a:lumOff val="50000"/>
                  </a:prstClr>
                </a:solidFill>
                <a:latin typeface="Montserrat" panose="00000500000000000000" pitchFamily="2" charset="-18"/>
              </a:rPr>
              <a:t>N</a:t>
            </a:r>
            <a:r>
              <a:rPr lang="en-US" sz="2000" dirty="0" err="1">
                <a:solidFill>
                  <a:prstClr val="black">
                    <a:lumMod val="50000"/>
                    <a:lumOff val="50000"/>
                  </a:prstClr>
                </a:solidFill>
                <a:latin typeface="Montserrat" panose="00000500000000000000" pitchFamily="2" charset="-18"/>
              </a:rPr>
              <a:t>aturality</a:t>
            </a:r>
            <a:r>
              <a:rPr lang="pl-PL" sz="2000" dirty="0">
                <a:solidFill>
                  <a:prstClr val="black">
                    <a:lumMod val="50000"/>
                    <a:lumOff val="50000"/>
                  </a:prstClr>
                </a:solidFill>
                <a:latin typeface="Montserrat" panose="00000500000000000000" pitchFamily="2" charset="-18"/>
              </a:rPr>
              <a:t> &amp; </a:t>
            </a:r>
            <a:r>
              <a:rPr lang="pl-PL" sz="2000" dirty="0" err="1">
                <a:solidFill>
                  <a:prstClr val="black">
                    <a:lumMod val="50000"/>
                    <a:lumOff val="50000"/>
                  </a:prstClr>
                </a:solidFill>
                <a:latin typeface="Montserrat" panose="00000500000000000000" pitchFamily="2" charset="-18"/>
              </a:rPr>
              <a:t>sustainability</a:t>
            </a:r>
            <a:r>
              <a:rPr lang="pl-PL" sz="2000" kern="150" dirty="0">
                <a:latin typeface="Montserrat" panose="00000500000000000000" pitchFamily="2" charset="-18"/>
                <a:ea typeface="Calibri" panose="020F0502020204030204" pitchFamily="34" charset="0"/>
                <a:cs typeface="Times New Roman" panose="02020603050405020304" pitchFamily="18" charset="0"/>
              </a:rPr>
              <a:t> </a:t>
            </a:r>
          </a:p>
          <a:p>
            <a:endParaRPr lang="pl-PL" sz="2000" dirty="0"/>
          </a:p>
        </p:txBody>
      </p:sp>
      <p:sp>
        <p:nvSpPr>
          <p:cNvPr id="20" name="pole tekstowe 19">
            <a:extLst>
              <a:ext uri="{FF2B5EF4-FFF2-40B4-BE49-F238E27FC236}">
                <a16:creationId xmlns:a16="http://schemas.microsoft.com/office/drawing/2014/main" id="{B2CCDE70-F150-6FAC-9FA2-4C6A16101997}"/>
              </a:ext>
            </a:extLst>
          </p:cNvPr>
          <p:cNvSpPr txBox="1"/>
          <p:nvPr/>
        </p:nvSpPr>
        <p:spPr>
          <a:xfrm>
            <a:off x="331470" y="898561"/>
            <a:ext cx="10946130" cy="1812099"/>
          </a:xfrm>
          <a:prstGeom prst="rect">
            <a:avLst/>
          </a:prstGeom>
          <a:noFill/>
        </p:spPr>
        <p:txBody>
          <a:bodyPr wrap="square">
            <a:spAutoFit/>
          </a:bodyPr>
          <a:lstStyle/>
          <a:p>
            <a:pPr marL="12700">
              <a:lnSpc>
                <a:spcPct val="100000"/>
              </a:lnSpc>
              <a:spcBef>
                <a:spcPts val="1040"/>
              </a:spcBef>
            </a:pPr>
            <a:r>
              <a:rPr lang="en-US" sz="1400" spc="160" dirty="0">
                <a:solidFill>
                  <a:srgbClr val="231F20"/>
                </a:solidFill>
                <a:latin typeface="Montserrat" panose="00000500000000000000" pitchFamily="2" charset="-18"/>
                <a:ea typeface="Verdana" panose="020B0604030504040204" pitchFamily="34" charset="0"/>
                <a:cs typeface="Trebuchet MS"/>
              </a:rPr>
              <a:t>We</a:t>
            </a:r>
            <a:r>
              <a:rPr lang="en-US" sz="1400" spc="75" dirty="0">
                <a:solidFill>
                  <a:srgbClr val="231F20"/>
                </a:solidFill>
                <a:latin typeface="Montserrat" panose="00000500000000000000" pitchFamily="2" charset="-18"/>
                <a:ea typeface="Verdana" panose="020B0604030504040204" pitchFamily="34" charset="0"/>
                <a:cs typeface="Trebuchet MS"/>
              </a:rPr>
              <a:t> </a:t>
            </a:r>
            <a:r>
              <a:rPr lang="en-US" sz="1400" spc="65" dirty="0">
                <a:solidFill>
                  <a:srgbClr val="231F20"/>
                </a:solidFill>
                <a:latin typeface="Montserrat" panose="00000500000000000000" pitchFamily="2" charset="-18"/>
                <a:ea typeface="Verdana" panose="020B0604030504040204" pitchFamily="34" charset="0"/>
                <a:cs typeface="Trebuchet MS"/>
              </a:rPr>
              <a:t>always</a:t>
            </a:r>
            <a:r>
              <a:rPr lang="en-US" sz="1400" spc="10" dirty="0">
                <a:solidFill>
                  <a:srgbClr val="231F20"/>
                </a:solidFill>
                <a:latin typeface="Montserrat" panose="00000500000000000000" pitchFamily="2" charset="-18"/>
                <a:ea typeface="Verdana" panose="020B0604030504040204" pitchFamily="34" charset="0"/>
                <a:cs typeface="Trebuchet MS"/>
              </a:rPr>
              <a:t> </a:t>
            </a:r>
            <a:r>
              <a:rPr lang="en-US" sz="1400" spc="110" dirty="0">
                <a:solidFill>
                  <a:srgbClr val="231F20"/>
                </a:solidFill>
                <a:latin typeface="Montserrat" panose="00000500000000000000" pitchFamily="2" charset="-18"/>
                <a:ea typeface="Verdana" panose="020B0604030504040204" pitchFamily="34" charset="0"/>
                <a:cs typeface="Trebuchet MS"/>
              </a:rPr>
              <a:t>choose</a:t>
            </a:r>
            <a:r>
              <a:rPr lang="en-US" sz="1400" spc="-10" dirty="0">
                <a:solidFill>
                  <a:srgbClr val="231F20"/>
                </a:solidFill>
                <a:latin typeface="Montserrat" panose="00000500000000000000" pitchFamily="2" charset="-18"/>
                <a:ea typeface="Verdana" panose="020B0604030504040204" pitchFamily="34" charset="0"/>
                <a:cs typeface="Trebuchet MS"/>
              </a:rPr>
              <a:t> </a:t>
            </a:r>
            <a:r>
              <a:rPr lang="en-US" sz="1400" spc="40" dirty="0">
                <a:solidFill>
                  <a:srgbClr val="231F20"/>
                </a:solidFill>
                <a:latin typeface="Montserrat" panose="00000500000000000000" pitchFamily="2" charset="-18"/>
                <a:ea typeface="Verdana" panose="020B0604030504040204" pitchFamily="34" charset="0"/>
                <a:cs typeface="Trebuchet MS"/>
              </a:rPr>
              <a:t>fabrics</a:t>
            </a:r>
            <a:r>
              <a:rPr lang="en-US" sz="1400" spc="-90" dirty="0">
                <a:solidFill>
                  <a:srgbClr val="231F20"/>
                </a:solidFill>
                <a:latin typeface="Montserrat" panose="00000500000000000000" pitchFamily="2" charset="-18"/>
                <a:ea typeface="Verdana" panose="020B0604030504040204" pitchFamily="34" charset="0"/>
                <a:cs typeface="Trebuchet MS"/>
              </a:rPr>
              <a:t> </a:t>
            </a:r>
            <a:r>
              <a:rPr lang="en-US" sz="1400" spc="155" dirty="0">
                <a:solidFill>
                  <a:srgbClr val="231F20"/>
                </a:solidFill>
                <a:latin typeface="Montserrat" panose="00000500000000000000" pitchFamily="2" charset="-18"/>
                <a:ea typeface="Verdana" panose="020B0604030504040204" pitchFamily="34" charset="0"/>
                <a:cs typeface="Trebuchet MS"/>
              </a:rPr>
              <a:t>and</a:t>
            </a:r>
            <a:r>
              <a:rPr lang="en-US" sz="1400" spc="-114" dirty="0">
                <a:solidFill>
                  <a:srgbClr val="231F20"/>
                </a:solidFill>
                <a:latin typeface="Montserrat" panose="00000500000000000000" pitchFamily="2" charset="-18"/>
                <a:ea typeface="Verdana" panose="020B0604030504040204" pitchFamily="34" charset="0"/>
                <a:cs typeface="Trebuchet MS"/>
              </a:rPr>
              <a:t> </a:t>
            </a:r>
            <a:r>
              <a:rPr lang="en-US" sz="1400" spc="75" dirty="0">
                <a:solidFill>
                  <a:srgbClr val="231F20"/>
                </a:solidFill>
                <a:latin typeface="Montserrat" panose="00000500000000000000" pitchFamily="2" charset="-18"/>
                <a:ea typeface="Verdana" panose="020B0604030504040204" pitchFamily="34" charset="0"/>
                <a:cs typeface="Trebuchet MS"/>
              </a:rPr>
              <a:t>yarns</a:t>
            </a:r>
            <a:r>
              <a:rPr lang="en-US" sz="1400" spc="-85" dirty="0">
                <a:solidFill>
                  <a:srgbClr val="231F20"/>
                </a:solidFill>
                <a:latin typeface="Montserrat" panose="00000500000000000000" pitchFamily="2" charset="-18"/>
                <a:ea typeface="Verdana" panose="020B0604030504040204" pitchFamily="34" charset="0"/>
                <a:cs typeface="Trebuchet MS"/>
              </a:rPr>
              <a:t> </a:t>
            </a:r>
            <a:r>
              <a:rPr lang="en-US" sz="1400" spc="20" dirty="0">
                <a:solidFill>
                  <a:srgbClr val="231F20"/>
                </a:solidFill>
                <a:latin typeface="Montserrat" panose="00000500000000000000" pitchFamily="2" charset="-18"/>
                <a:ea typeface="Verdana" panose="020B0604030504040204" pitchFamily="34" charset="0"/>
                <a:cs typeface="Trebuchet MS"/>
              </a:rPr>
              <a:t>of</a:t>
            </a:r>
            <a:r>
              <a:rPr lang="en-US" sz="1400" spc="-100" dirty="0">
                <a:solidFill>
                  <a:srgbClr val="231F20"/>
                </a:solidFill>
                <a:latin typeface="Montserrat" panose="00000500000000000000" pitchFamily="2" charset="-18"/>
                <a:ea typeface="Verdana" panose="020B0604030504040204" pitchFamily="34" charset="0"/>
                <a:cs typeface="Trebuchet MS"/>
              </a:rPr>
              <a:t> </a:t>
            </a:r>
            <a:r>
              <a:rPr lang="en-US" sz="1400" spc="85" dirty="0">
                <a:solidFill>
                  <a:srgbClr val="231F20"/>
                </a:solidFill>
                <a:latin typeface="Montserrat" panose="00000500000000000000" pitchFamily="2" charset="-18"/>
                <a:ea typeface="Verdana" panose="020B0604030504040204" pitchFamily="34" charset="0"/>
                <a:cs typeface="Trebuchet MS"/>
              </a:rPr>
              <a:t>the</a:t>
            </a:r>
            <a:r>
              <a:rPr lang="en-US" sz="1400" spc="-105" dirty="0">
                <a:solidFill>
                  <a:srgbClr val="231F20"/>
                </a:solidFill>
                <a:latin typeface="Montserrat" panose="00000500000000000000" pitchFamily="2" charset="-18"/>
                <a:ea typeface="Verdana" panose="020B0604030504040204" pitchFamily="34" charset="0"/>
                <a:cs typeface="Trebuchet MS"/>
              </a:rPr>
              <a:t> </a:t>
            </a:r>
            <a:r>
              <a:rPr lang="en-US" sz="1400" spc="110" dirty="0">
                <a:solidFill>
                  <a:srgbClr val="231F20"/>
                </a:solidFill>
                <a:latin typeface="Montserrat" panose="00000500000000000000" pitchFamily="2" charset="-18"/>
                <a:ea typeface="Verdana" panose="020B0604030504040204" pitchFamily="34" charset="0"/>
                <a:cs typeface="Trebuchet MS"/>
              </a:rPr>
              <a:t>highest</a:t>
            </a:r>
            <a:r>
              <a:rPr lang="en-US" sz="1400" spc="-120" dirty="0">
                <a:solidFill>
                  <a:srgbClr val="231F20"/>
                </a:solidFill>
                <a:latin typeface="Montserrat" panose="00000500000000000000" pitchFamily="2" charset="-18"/>
                <a:ea typeface="Verdana" panose="020B0604030504040204" pitchFamily="34" charset="0"/>
                <a:cs typeface="Trebuchet MS"/>
              </a:rPr>
              <a:t> </a:t>
            </a:r>
            <a:r>
              <a:rPr lang="en-US" sz="1400" spc="10" dirty="0">
                <a:solidFill>
                  <a:srgbClr val="231F20"/>
                </a:solidFill>
                <a:latin typeface="Montserrat" panose="00000500000000000000" pitchFamily="2" charset="-18"/>
                <a:ea typeface="Verdana" panose="020B0604030504040204" pitchFamily="34" charset="0"/>
                <a:cs typeface="Trebuchet MS"/>
              </a:rPr>
              <a:t>quality. </a:t>
            </a:r>
            <a:r>
              <a:rPr lang="en-US" sz="1400" spc="110" dirty="0">
                <a:solidFill>
                  <a:srgbClr val="231F20"/>
                </a:solidFill>
                <a:latin typeface="Montserrat" panose="00000500000000000000" pitchFamily="2" charset="-18"/>
                <a:ea typeface="Verdana" panose="020B0604030504040204" pitchFamily="34" charset="0"/>
                <a:cs typeface="Trebuchet MS"/>
              </a:rPr>
              <a:t>Thanks to the perfect combination of natural and synthetic materials, we produce high-quality clothing that can be used for years.</a:t>
            </a:r>
            <a:br>
              <a:rPr lang="pl-PL" sz="1400" spc="110" dirty="0">
                <a:solidFill>
                  <a:srgbClr val="231F20"/>
                </a:solidFill>
                <a:latin typeface="Montserrat" panose="00000500000000000000" pitchFamily="2" charset="-18"/>
                <a:ea typeface="Verdana" panose="020B0604030504040204" pitchFamily="34" charset="0"/>
                <a:cs typeface="Trebuchet MS"/>
              </a:rPr>
            </a:br>
            <a:br>
              <a:rPr lang="pl-PL" sz="1400" spc="110" dirty="0">
                <a:solidFill>
                  <a:srgbClr val="231F20"/>
                </a:solidFill>
                <a:latin typeface="Montserrat" panose="00000500000000000000" pitchFamily="2" charset="-18"/>
                <a:ea typeface="Verdana" panose="020B0604030504040204" pitchFamily="34" charset="0"/>
                <a:cs typeface="Trebuchet MS"/>
              </a:rPr>
            </a:br>
            <a:r>
              <a:rPr lang="en-US" sz="1400" spc="165" dirty="0">
                <a:solidFill>
                  <a:srgbClr val="231F20"/>
                </a:solidFill>
                <a:latin typeface="Montserrat" panose="00000500000000000000" pitchFamily="2" charset="-18"/>
                <a:ea typeface="Verdana" panose="020B0604030504040204" pitchFamily="34" charset="0"/>
                <a:cs typeface="Trebuchet MS"/>
              </a:rPr>
              <a:t>When </a:t>
            </a:r>
            <a:r>
              <a:rPr lang="en-US" sz="1400" spc="-25" dirty="0">
                <a:solidFill>
                  <a:srgbClr val="231F20"/>
                </a:solidFill>
                <a:latin typeface="Montserrat" panose="00000500000000000000" pitchFamily="2" charset="-18"/>
                <a:ea typeface="Verdana" panose="020B0604030504040204" pitchFamily="34" charset="0"/>
                <a:cs typeface="Trebuchet MS"/>
              </a:rPr>
              <a:t>it </a:t>
            </a:r>
            <a:r>
              <a:rPr lang="en-US" sz="1400" spc="140" dirty="0">
                <a:solidFill>
                  <a:srgbClr val="231F20"/>
                </a:solidFill>
                <a:latin typeface="Montserrat" panose="00000500000000000000" pitchFamily="2" charset="-18"/>
                <a:ea typeface="Verdana" panose="020B0604030504040204" pitchFamily="34" charset="0"/>
                <a:cs typeface="Trebuchet MS"/>
              </a:rPr>
              <a:t>comes </a:t>
            </a:r>
            <a:r>
              <a:rPr lang="en-US" sz="1400" spc="55" dirty="0">
                <a:solidFill>
                  <a:srgbClr val="231F20"/>
                </a:solidFill>
                <a:latin typeface="Montserrat" panose="00000500000000000000" pitchFamily="2" charset="-18"/>
                <a:ea typeface="Verdana" panose="020B0604030504040204" pitchFamily="34" charset="0"/>
                <a:cs typeface="Trebuchet MS"/>
              </a:rPr>
              <a:t>to </a:t>
            </a:r>
            <a:r>
              <a:rPr lang="en-US" sz="1400" spc="60" dirty="0">
                <a:solidFill>
                  <a:srgbClr val="231F20"/>
                </a:solidFill>
                <a:latin typeface="Montserrat" panose="00000500000000000000" pitchFamily="2" charset="-18"/>
                <a:ea typeface="Verdana" panose="020B0604030504040204" pitchFamily="34" charset="0"/>
                <a:cs typeface="Trebuchet MS"/>
              </a:rPr>
              <a:t>natural </a:t>
            </a:r>
            <a:r>
              <a:rPr lang="en-US" sz="1400" dirty="0">
                <a:solidFill>
                  <a:srgbClr val="231F20"/>
                </a:solidFill>
                <a:latin typeface="Montserrat" panose="00000500000000000000" pitchFamily="2" charset="-18"/>
                <a:ea typeface="Verdana" panose="020B0604030504040204" pitchFamily="34" charset="0"/>
                <a:cs typeface="Trebuchet MS"/>
              </a:rPr>
              <a:t>fibers, </a:t>
            </a:r>
            <a:r>
              <a:rPr lang="en-US" sz="1400" spc="125" dirty="0">
                <a:solidFill>
                  <a:srgbClr val="231F20"/>
                </a:solidFill>
                <a:latin typeface="Montserrat" panose="00000500000000000000" pitchFamily="2" charset="-18"/>
                <a:ea typeface="Verdana" panose="020B0604030504040204" pitchFamily="34" charset="0"/>
                <a:cs typeface="Trebuchet MS"/>
              </a:rPr>
              <a:t>we</a:t>
            </a:r>
            <a:r>
              <a:rPr lang="pl-PL" sz="1400" spc="125" dirty="0">
                <a:solidFill>
                  <a:srgbClr val="231F20"/>
                </a:solidFill>
                <a:latin typeface="Montserrat" panose="00000500000000000000" pitchFamily="2" charset="-18"/>
                <a:ea typeface="Verdana" panose="020B0604030504040204" pitchFamily="34" charset="0"/>
                <a:cs typeface="Trebuchet MS"/>
              </a:rPr>
              <a:t> </a:t>
            </a:r>
            <a:r>
              <a:rPr lang="en-US" sz="1400" spc="25" dirty="0">
                <a:solidFill>
                  <a:srgbClr val="231F20"/>
                </a:solidFill>
                <a:latin typeface="Montserrat" panose="00000500000000000000" pitchFamily="2" charset="-18"/>
                <a:ea typeface="Verdana" panose="020B0604030504040204" pitchFamily="34" charset="0"/>
                <a:cs typeface="Trebuchet MS"/>
              </a:rPr>
              <a:t>use: </a:t>
            </a:r>
            <a:r>
              <a:rPr lang="en-US" sz="1400" b="1" spc="35" dirty="0">
                <a:solidFill>
                  <a:srgbClr val="231F20"/>
                </a:solidFill>
                <a:latin typeface="Montserrat" panose="00000500000000000000" pitchFamily="2" charset="-18"/>
                <a:ea typeface="Verdana" panose="020B0604030504040204" pitchFamily="34" charset="0"/>
                <a:cs typeface="Trebuchet MS"/>
              </a:rPr>
              <a:t>cotton</a:t>
            </a:r>
            <a:r>
              <a:rPr lang="en-US" sz="1400" spc="35" dirty="0">
                <a:solidFill>
                  <a:srgbClr val="231F20"/>
                </a:solidFill>
                <a:latin typeface="Montserrat" panose="00000500000000000000" pitchFamily="2" charset="-18"/>
                <a:ea typeface="Verdana" panose="020B0604030504040204" pitchFamily="34" charset="0"/>
                <a:cs typeface="Trebuchet MS"/>
              </a:rPr>
              <a:t>, </a:t>
            </a:r>
            <a:r>
              <a:rPr lang="en-US" sz="1400" b="1" spc="15" dirty="0">
                <a:solidFill>
                  <a:srgbClr val="231F20"/>
                </a:solidFill>
                <a:latin typeface="Montserrat" panose="00000500000000000000" pitchFamily="2" charset="-18"/>
                <a:ea typeface="Verdana" panose="020B0604030504040204" pitchFamily="34" charset="0"/>
                <a:cs typeface="Trebuchet MS"/>
              </a:rPr>
              <a:t>linen</a:t>
            </a:r>
            <a:r>
              <a:rPr lang="en-US" sz="1400" spc="15" dirty="0">
                <a:solidFill>
                  <a:srgbClr val="231F20"/>
                </a:solidFill>
                <a:latin typeface="Montserrat" panose="00000500000000000000" pitchFamily="2" charset="-18"/>
                <a:ea typeface="Verdana" panose="020B0604030504040204" pitchFamily="34" charset="0"/>
                <a:cs typeface="Trebuchet MS"/>
              </a:rPr>
              <a:t>, </a:t>
            </a:r>
            <a:r>
              <a:rPr lang="en-US" sz="1400" b="1" spc="80" dirty="0">
                <a:solidFill>
                  <a:srgbClr val="231F20"/>
                </a:solidFill>
                <a:latin typeface="Montserrat" panose="00000500000000000000" pitchFamily="2" charset="-18"/>
                <a:ea typeface="Verdana" panose="020B0604030504040204" pitchFamily="34" charset="0"/>
                <a:cs typeface="Trebuchet MS"/>
              </a:rPr>
              <a:t>cashmere</a:t>
            </a:r>
            <a:r>
              <a:rPr lang="en-US" sz="1400" spc="80" dirty="0">
                <a:solidFill>
                  <a:srgbClr val="231F20"/>
                </a:solidFill>
                <a:latin typeface="Montserrat" panose="00000500000000000000" pitchFamily="2" charset="-18"/>
                <a:ea typeface="Verdana" panose="020B0604030504040204" pitchFamily="34" charset="0"/>
                <a:cs typeface="Trebuchet MS"/>
              </a:rPr>
              <a:t>, </a:t>
            </a:r>
            <a:r>
              <a:rPr lang="en-US" sz="1400" b="1" spc="20" dirty="0">
                <a:solidFill>
                  <a:srgbClr val="231F20"/>
                </a:solidFill>
                <a:latin typeface="Montserrat" panose="00000500000000000000" pitchFamily="2" charset="-18"/>
                <a:ea typeface="Verdana" panose="020B0604030504040204" pitchFamily="34" charset="0"/>
                <a:cs typeface="Trebuchet MS"/>
              </a:rPr>
              <a:t>wool</a:t>
            </a:r>
            <a:r>
              <a:rPr lang="en-US" sz="1400" spc="20" dirty="0">
                <a:solidFill>
                  <a:srgbClr val="231F20"/>
                </a:solidFill>
                <a:latin typeface="Montserrat" panose="00000500000000000000" pitchFamily="2" charset="-18"/>
                <a:ea typeface="Verdana" panose="020B0604030504040204" pitchFamily="34" charset="0"/>
                <a:cs typeface="Trebuchet MS"/>
              </a:rPr>
              <a:t>, </a:t>
            </a:r>
            <a:r>
              <a:rPr lang="en-US" sz="1400" spc="150" dirty="0">
                <a:solidFill>
                  <a:srgbClr val="231F20"/>
                </a:solidFill>
                <a:latin typeface="Montserrat" panose="00000500000000000000" pitchFamily="2" charset="-18"/>
                <a:ea typeface="Verdana" panose="020B0604030504040204" pitchFamily="34" charset="0"/>
                <a:cs typeface="Trebuchet MS"/>
              </a:rPr>
              <a:t>and </a:t>
            </a:r>
            <a:r>
              <a:rPr lang="en-US" sz="1400" b="1" spc="-25" dirty="0">
                <a:solidFill>
                  <a:srgbClr val="231F20"/>
                </a:solidFill>
                <a:latin typeface="Montserrat" panose="00000500000000000000" pitchFamily="2" charset="-18"/>
                <a:ea typeface="Verdana" panose="020B0604030504040204" pitchFamily="34" charset="0"/>
                <a:cs typeface="Trebuchet MS"/>
              </a:rPr>
              <a:t>silk</a:t>
            </a:r>
            <a:r>
              <a:rPr lang="en-US" sz="1400" spc="-25" dirty="0">
                <a:solidFill>
                  <a:srgbClr val="231F20"/>
                </a:solidFill>
                <a:latin typeface="Montserrat" panose="00000500000000000000" pitchFamily="2" charset="-18"/>
                <a:ea typeface="Verdana" panose="020B0604030504040204" pitchFamily="34" charset="0"/>
                <a:cs typeface="Trebuchet MS"/>
              </a:rPr>
              <a:t>. </a:t>
            </a:r>
            <a:r>
              <a:rPr lang="en-US" sz="1400" spc="210" dirty="0">
                <a:solidFill>
                  <a:srgbClr val="231F20"/>
                </a:solidFill>
                <a:latin typeface="Montserrat" panose="00000500000000000000" pitchFamily="2" charset="-18"/>
                <a:ea typeface="Verdana" panose="020B0604030504040204" pitchFamily="34" charset="0"/>
                <a:cs typeface="Trebuchet MS"/>
              </a:rPr>
              <a:t>Among </a:t>
            </a:r>
            <a:r>
              <a:rPr lang="en-US" sz="1400" spc="80" dirty="0">
                <a:solidFill>
                  <a:srgbClr val="231F20"/>
                </a:solidFill>
                <a:latin typeface="Montserrat" panose="00000500000000000000" pitchFamily="2" charset="-18"/>
                <a:ea typeface="Verdana" panose="020B0604030504040204" pitchFamily="34" charset="0"/>
                <a:cs typeface="Trebuchet MS"/>
              </a:rPr>
              <a:t>the </a:t>
            </a:r>
            <a:r>
              <a:rPr lang="en-US" sz="1400" spc="60" dirty="0">
                <a:solidFill>
                  <a:srgbClr val="231F20"/>
                </a:solidFill>
                <a:latin typeface="Montserrat" panose="00000500000000000000" pitchFamily="2" charset="-18"/>
                <a:ea typeface="Verdana" panose="020B0604030504040204" pitchFamily="34" charset="0"/>
                <a:cs typeface="Trebuchet MS"/>
              </a:rPr>
              <a:t>synthetic</a:t>
            </a:r>
            <a:r>
              <a:rPr lang="en-US" sz="1400" spc="85" dirty="0">
                <a:solidFill>
                  <a:srgbClr val="231F20"/>
                </a:solidFill>
                <a:latin typeface="Montserrat" panose="00000500000000000000" pitchFamily="2" charset="-18"/>
                <a:ea typeface="Verdana" panose="020B0604030504040204" pitchFamily="34" charset="0"/>
                <a:cs typeface="Trebuchet MS"/>
              </a:rPr>
              <a:t> </a:t>
            </a:r>
            <a:r>
              <a:rPr lang="en-US" sz="1400" dirty="0">
                <a:solidFill>
                  <a:srgbClr val="231F20"/>
                </a:solidFill>
                <a:latin typeface="Montserrat" panose="00000500000000000000" pitchFamily="2" charset="-18"/>
                <a:ea typeface="Verdana" panose="020B0604030504040204" pitchFamily="34" charset="0"/>
                <a:cs typeface="Trebuchet MS"/>
              </a:rPr>
              <a:t>fibers,</a:t>
            </a:r>
            <a:r>
              <a:rPr lang="en-US" sz="1400" spc="-45" dirty="0">
                <a:solidFill>
                  <a:srgbClr val="231F20"/>
                </a:solidFill>
                <a:latin typeface="Montserrat" panose="00000500000000000000" pitchFamily="2" charset="-18"/>
                <a:ea typeface="Verdana" panose="020B0604030504040204" pitchFamily="34" charset="0"/>
                <a:cs typeface="Trebuchet MS"/>
              </a:rPr>
              <a:t> </a:t>
            </a:r>
            <a:r>
              <a:rPr lang="en-US" sz="1400" spc="125" dirty="0">
                <a:solidFill>
                  <a:srgbClr val="231F20"/>
                </a:solidFill>
                <a:latin typeface="Montserrat" panose="00000500000000000000" pitchFamily="2" charset="-18"/>
                <a:ea typeface="Verdana" panose="020B0604030504040204" pitchFamily="34" charset="0"/>
                <a:cs typeface="Trebuchet MS"/>
              </a:rPr>
              <a:t>we</a:t>
            </a:r>
            <a:r>
              <a:rPr lang="pl-PL" sz="1400" spc="30" dirty="0">
                <a:solidFill>
                  <a:srgbClr val="231F20"/>
                </a:solidFill>
                <a:latin typeface="Montserrat" panose="00000500000000000000" pitchFamily="2" charset="-18"/>
                <a:ea typeface="Verdana" panose="020B0604030504040204" pitchFamily="34" charset="0"/>
                <a:cs typeface="Trebuchet MS"/>
              </a:rPr>
              <a:t> </a:t>
            </a:r>
            <a:r>
              <a:rPr lang="en-US" sz="1400" spc="75" dirty="0">
                <a:solidFill>
                  <a:srgbClr val="231F20"/>
                </a:solidFill>
                <a:latin typeface="Montserrat" panose="00000500000000000000" pitchFamily="2" charset="-18"/>
                <a:ea typeface="Verdana" panose="020B0604030504040204" pitchFamily="34" charset="0"/>
                <a:cs typeface="Trebuchet MS"/>
              </a:rPr>
              <a:t>focus</a:t>
            </a:r>
            <a:r>
              <a:rPr lang="en-US" sz="1400" spc="10" dirty="0">
                <a:solidFill>
                  <a:srgbClr val="231F20"/>
                </a:solidFill>
                <a:latin typeface="Montserrat" panose="00000500000000000000" pitchFamily="2" charset="-18"/>
                <a:ea typeface="Verdana" panose="020B0604030504040204" pitchFamily="34" charset="0"/>
                <a:cs typeface="Trebuchet MS"/>
              </a:rPr>
              <a:t> </a:t>
            </a:r>
            <a:r>
              <a:rPr lang="en-US" sz="1400" spc="145" dirty="0">
                <a:solidFill>
                  <a:srgbClr val="231F20"/>
                </a:solidFill>
                <a:latin typeface="Montserrat" panose="00000500000000000000" pitchFamily="2" charset="-18"/>
                <a:ea typeface="Verdana" panose="020B0604030504040204" pitchFamily="34" charset="0"/>
                <a:cs typeface="Trebuchet MS"/>
              </a:rPr>
              <a:t>on</a:t>
            </a:r>
            <a:r>
              <a:rPr lang="en-US" sz="1400" spc="-15" dirty="0">
                <a:solidFill>
                  <a:srgbClr val="231F20"/>
                </a:solidFill>
                <a:latin typeface="Montserrat" panose="00000500000000000000" pitchFamily="2" charset="-18"/>
                <a:ea typeface="Verdana" panose="020B0604030504040204" pitchFamily="34" charset="0"/>
                <a:cs typeface="Trebuchet MS"/>
              </a:rPr>
              <a:t> </a:t>
            </a:r>
            <a:r>
              <a:rPr lang="en-US" sz="1400" b="1" spc="-15" dirty="0">
                <a:solidFill>
                  <a:srgbClr val="231F20"/>
                </a:solidFill>
                <a:latin typeface="Montserrat" panose="00000500000000000000" pitchFamily="2" charset="-18"/>
                <a:ea typeface="Verdana" panose="020B0604030504040204" pitchFamily="34" charset="0"/>
                <a:cs typeface="Trebuchet MS"/>
              </a:rPr>
              <a:t>lyocell</a:t>
            </a:r>
            <a:r>
              <a:rPr lang="en-US" sz="1400" spc="-15" dirty="0">
                <a:solidFill>
                  <a:srgbClr val="231F20"/>
                </a:solidFill>
                <a:latin typeface="Montserrat" panose="00000500000000000000" pitchFamily="2" charset="-18"/>
                <a:ea typeface="Verdana" panose="020B0604030504040204" pitchFamily="34" charset="0"/>
                <a:cs typeface="Trebuchet MS"/>
              </a:rPr>
              <a:t>,</a:t>
            </a:r>
            <a:r>
              <a:rPr lang="en-US" sz="1400" spc="-60" dirty="0">
                <a:solidFill>
                  <a:srgbClr val="231F20"/>
                </a:solidFill>
                <a:latin typeface="Montserrat" panose="00000500000000000000" pitchFamily="2" charset="-18"/>
                <a:ea typeface="Verdana" panose="020B0604030504040204" pitchFamily="34" charset="0"/>
                <a:cs typeface="Trebuchet MS"/>
              </a:rPr>
              <a:t> </a:t>
            </a:r>
            <a:r>
              <a:rPr lang="en-US" sz="1400" b="1" spc="60" dirty="0">
                <a:solidFill>
                  <a:srgbClr val="231F20"/>
                </a:solidFill>
                <a:latin typeface="Montserrat" panose="00000500000000000000" pitchFamily="2" charset="-18"/>
                <a:ea typeface="Verdana" panose="020B0604030504040204" pitchFamily="34" charset="0"/>
                <a:cs typeface="Trebuchet MS"/>
              </a:rPr>
              <a:t>viscose</a:t>
            </a:r>
            <a:r>
              <a:rPr lang="en-US" sz="1400" spc="60" dirty="0">
                <a:solidFill>
                  <a:srgbClr val="231F20"/>
                </a:solidFill>
                <a:latin typeface="Montserrat" panose="00000500000000000000" pitchFamily="2" charset="-18"/>
                <a:ea typeface="Verdana" panose="020B0604030504040204" pitchFamily="34" charset="0"/>
                <a:cs typeface="Trebuchet MS"/>
              </a:rPr>
              <a:t> </a:t>
            </a:r>
            <a:r>
              <a:rPr lang="en-US" sz="1400" spc="145" dirty="0">
                <a:solidFill>
                  <a:srgbClr val="231F20"/>
                </a:solidFill>
                <a:latin typeface="Montserrat" panose="00000500000000000000" pitchFamily="2" charset="-18"/>
                <a:ea typeface="Verdana" panose="020B0604030504040204" pitchFamily="34" charset="0"/>
                <a:cs typeface="Trebuchet MS"/>
              </a:rPr>
              <a:t>and</a:t>
            </a:r>
            <a:r>
              <a:rPr lang="en-US" sz="1400" spc="-40" dirty="0">
                <a:solidFill>
                  <a:srgbClr val="231F20"/>
                </a:solidFill>
                <a:latin typeface="Montserrat" panose="00000500000000000000" pitchFamily="2" charset="-18"/>
                <a:ea typeface="Verdana" panose="020B0604030504040204" pitchFamily="34" charset="0"/>
                <a:cs typeface="Trebuchet MS"/>
              </a:rPr>
              <a:t> </a:t>
            </a:r>
            <a:r>
              <a:rPr lang="en-US" sz="1400" spc="65" dirty="0">
                <a:solidFill>
                  <a:srgbClr val="231F20"/>
                </a:solidFill>
                <a:latin typeface="Montserrat" panose="00000500000000000000" pitchFamily="2" charset="-18"/>
                <a:ea typeface="Verdana" panose="020B0604030504040204" pitchFamily="34" charset="0"/>
                <a:cs typeface="Trebuchet MS"/>
              </a:rPr>
              <a:t>other</a:t>
            </a:r>
            <a:r>
              <a:rPr lang="en-US" sz="1400" spc="25" dirty="0">
                <a:solidFill>
                  <a:srgbClr val="231F20"/>
                </a:solidFill>
                <a:latin typeface="Montserrat" panose="00000500000000000000" pitchFamily="2" charset="-18"/>
                <a:ea typeface="Verdana" panose="020B0604030504040204" pitchFamily="34" charset="0"/>
                <a:cs typeface="Trebuchet MS"/>
              </a:rPr>
              <a:t> </a:t>
            </a:r>
            <a:r>
              <a:rPr lang="en-US" sz="1400" spc="50" dirty="0">
                <a:solidFill>
                  <a:srgbClr val="231F20"/>
                </a:solidFill>
                <a:latin typeface="Montserrat" panose="00000500000000000000" pitchFamily="2" charset="-18"/>
                <a:ea typeface="Verdana" panose="020B0604030504040204" pitchFamily="34" charset="0"/>
                <a:cs typeface="Trebuchet MS"/>
              </a:rPr>
              <a:t>recyclable</a:t>
            </a:r>
            <a:r>
              <a:rPr lang="en-US" sz="1400" spc="-40" dirty="0">
                <a:solidFill>
                  <a:srgbClr val="231F20"/>
                </a:solidFill>
                <a:latin typeface="Montserrat" panose="00000500000000000000" pitchFamily="2" charset="-18"/>
                <a:ea typeface="Verdana" panose="020B0604030504040204" pitchFamily="34" charset="0"/>
                <a:cs typeface="Trebuchet MS"/>
              </a:rPr>
              <a:t> </a:t>
            </a:r>
            <a:r>
              <a:rPr lang="en-US" sz="1400" spc="45" dirty="0">
                <a:solidFill>
                  <a:srgbClr val="231F20"/>
                </a:solidFill>
                <a:latin typeface="Montserrat" panose="00000500000000000000" pitchFamily="2" charset="-18"/>
                <a:ea typeface="Verdana" panose="020B0604030504040204" pitchFamily="34" charset="0"/>
                <a:cs typeface="Trebuchet MS"/>
              </a:rPr>
              <a:t>or</a:t>
            </a:r>
            <a:r>
              <a:rPr lang="pl-PL" sz="1400" spc="-20" dirty="0">
                <a:solidFill>
                  <a:srgbClr val="231F20"/>
                </a:solidFill>
                <a:latin typeface="Montserrat" panose="00000500000000000000" pitchFamily="2" charset="-18"/>
                <a:ea typeface="Verdana" panose="020B0604030504040204" pitchFamily="34" charset="0"/>
                <a:cs typeface="Trebuchet MS"/>
              </a:rPr>
              <a:t> </a:t>
            </a:r>
            <a:r>
              <a:rPr lang="en-US" sz="1400" spc="110" dirty="0">
                <a:solidFill>
                  <a:srgbClr val="231F20"/>
                </a:solidFill>
                <a:latin typeface="Montserrat" panose="00000500000000000000" pitchFamily="2" charset="-18"/>
                <a:ea typeface="Verdana" panose="020B0604030504040204" pitchFamily="34" charset="0"/>
                <a:cs typeface="Trebuchet MS"/>
              </a:rPr>
              <a:t>compostable</a:t>
            </a:r>
            <a:r>
              <a:rPr lang="en-US" sz="1400" spc="-5" dirty="0">
                <a:solidFill>
                  <a:srgbClr val="231F20"/>
                </a:solidFill>
                <a:latin typeface="Montserrat" panose="00000500000000000000" pitchFamily="2" charset="-18"/>
                <a:ea typeface="Verdana" panose="020B0604030504040204" pitchFamily="34" charset="0"/>
                <a:cs typeface="Trebuchet MS"/>
              </a:rPr>
              <a:t> </a:t>
            </a:r>
            <a:r>
              <a:rPr lang="en-US" sz="1400" spc="25" dirty="0">
                <a:solidFill>
                  <a:srgbClr val="231F20"/>
                </a:solidFill>
                <a:latin typeface="Montserrat" panose="00000500000000000000" pitchFamily="2" charset="-18"/>
                <a:ea typeface="Verdana" panose="020B0604030504040204" pitchFamily="34" charset="0"/>
                <a:cs typeface="Trebuchet MS"/>
              </a:rPr>
              <a:t>materials. </a:t>
            </a:r>
            <a:endParaRPr lang="pl-PL" sz="1400" spc="25" dirty="0">
              <a:solidFill>
                <a:srgbClr val="231F20"/>
              </a:solidFill>
              <a:latin typeface="Montserrat" panose="00000500000000000000" pitchFamily="2" charset="-18"/>
              <a:ea typeface="Verdana" panose="020B0604030504040204" pitchFamily="34" charset="0"/>
              <a:cs typeface="Trebuchet MS"/>
            </a:endParaRPr>
          </a:p>
          <a:p>
            <a:pPr marL="12700" marR="5080">
              <a:lnSpc>
                <a:spcPct val="107100"/>
              </a:lnSpc>
              <a:spcBef>
                <a:spcPts val="1450"/>
              </a:spcBef>
            </a:pPr>
            <a:r>
              <a:rPr lang="en-US" sz="1400" spc="45" dirty="0">
                <a:solidFill>
                  <a:srgbClr val="231F20"/>
                </a:solidFill>
                <a:latin typeface="Montserrat" panose="00000500000000000000" pitchFamily="2" charset="-18"/>
                <a:ea typeface="Verdana" panose="020B0604030504040204" pitchFamily="34" charset="0"/>
                <a:cs typeface="Trebuchet MS"/>
              </a:rPr>
              <a:t>To</a:t>
            </a:r>
            <a:r>
              <a:rPr lang="en-US" sz="1400" spc="-95" dirty="0">
                <a:solidFill>
                  <a:srgbClr val="231F20"/>
                </a:solidFill>
                <a:latin typeface="Montserrat" panose="00000500000000000000" pitchFamily="2" charset="-18"/>
                <a:ea typeface="Verdana" panose="020B0604030504040204" pitchFamily="34" charset="0"/>
                <a:cs typeface="Trebuchet MS"/>
              </a:rPr>
              <a:t> </a:t>
            </a:r>
            <a:r>
              <a:rPr lang="en-US" sz="1400" spc="95" dirty="0">
                <a:solidFill>
                  <a:srgbClr val="231F20"/>
                </a:solidFill>
                <a:latin typeface="Montserrat" panose="00000500000000000000" pitchFamily="2" charset="-18"/>
                <a:ea typeface="Verdana" panose="020B0604030504040204" pitchFamily="34" charset="0"/>
                <a:cs typeface="Trebuchet MS"/>
              </a:rPr>
              <a:t>reduce</a:t>
            </a:r>
            <a:r>
              <a:rPr lang="en-US" sz="1400" spc="-120" dirty="0">
                <a:solidFill>
                  <a:srgbClr val="231F20"/>
                </a:solidFill>
                <a:latin typeface="Montserrat" panose="00000500000000000000" pitchFamily="2" charset="-18"/>
                <a:ea typeface="Verdana" panose="020B0604030504040204" pitchFamily="34" charset="0"/>
                <a:cs typeface="Trebuchet MS"/>
              </a:rPr>
              <a:t> </a:t>
            </a:r>
            <a:r>
              <a:rPr lang="en-US" sz="1400" spc="80" dirty="0">
                <a:solidFill>
                  <a:srgbClr val="231F20"/>
                </a:solidFill>
                <a:latin typeface="Montserrat" panose="00000500000000000000" pitchFamily="2" charset="-18"/>
                <a:ea typeface="Verdana" panose="020B0604030504040204" pitchFamily="34" charset="0"/>
                <a:cs typeface="Trebuchet MS"/>
              </a:rPr>
              <a:t>negative</a:t>
            </a:r>
            <a:r>
              <a:rPr lang="en-US" sz="1400" spc="-120" dirty="0">
                <a:solidFill>
                  <a:srgbClr val="231F20"/>
                </a:solidFill>
                <a:latin typeface="Montserrat" panose="00000500000000000000" pitchFamily="2" charset="-18"/>
                <a:ea typeface="Verdana" panose="020B0604030504040204" pitchFamily="34" charset="0"/>
                <a:cs typeface="Trebuchet MS"/>
              </a:rPr>
              <a:t> </a:t>
            </a:r>
            <a:r>
              <a:rPr lang="en-US" sz="1400" spc="105" dirty="0">
                <a:solidFill>
                  <a:srgbClr val="231F20"/>
                </a:solidFill>
                <a:latin typeface="Montserrat" panose="00000500000000000000" pitchFamily="2" charset="-18"/>
                <a:ea typeface="Verdana" panose="020B0604030504040204" pitchFamily="34" charset="0"/>
                <a:cs typeface="Trebuchet MS"/>
              </a:rPr>
              <a:t>impact</a:t>
            </a:r>
            <a:r>
              <a:rPr lang="en-US" sz="1400" spc="-110" dirty="0">
                <a:solidFill>
                  <a:srgbClr val="231F20"/>
                </a:solidFill>
                <a:latin typeface="Montserrat" panose="00000500000000000000" pitchFamily="2" charset="-18"/>
                <a:ea typeface="Verdana" panose="020B0604030504040204" pitchFamily="34" charset="0"/>
                <a:cs typeface="Trebuchet MS"/>
              </a:rPr>
              <a:t> </a:t>
            </a:r>
            <a:r>
              <a:rPr lang="en-US" sz="1400" spc="145" dirty="0">
                <a:solidFill>
                  <a:srgbClr val="231F20"/>
                </a:solidFill>
                <a:latin typeface="Montserrat" panose="00000500000000000000" pitchFamily="2" charset="-18"/>
                <a:ea typeface="Verdana" panose="020B0604030504040204" pitchFamily="34" charset="0"/>
                <a:cs typeface="Trebuchet MS"/>
              </a:rPr>
              <a:t>on</a:t>
            </a:r>
            <a:r>
              <a:rPr lang="en-US" sz="1400" spc="-75" dirty="0">
                <a:solidFill>
                  <a:srgbClr val="231F20"/>
                </a:solidFill>
                <a:latin typeface="Montserrat" panose="00000500000000000000" pitchFamily="2" charset="-18"/>
                <a:ea typeface="Verdana" panose="020B0604030504040204" pitchFamily="34" charset="0"/>
                <a:cs typeface="Trebuchet MS"/>
              </a:rPr>
              <a:t> </a:t>
            </a:r>
            <a:r>
              <a:rPr lang="en-US" sz="1400" spc="85" dirty="0">
                <a:solidFill>
                  <a:srgbClr val="231F20"/>
                </a:solidFill>
                <a:latin typeface="Montserrat" panose="00000500000000000000" pitchFamily="2" charset="-18"/>
                <a:ea typeface="Verdana" panose="020B0604030504040204" pitchFamily="34" charset="0"/>
                <a:cs typeface="Trebuchet MS"/>
              </a:rPr>
              <a:t>the</a:t>
            </a:r>
            <a:r>
              <a:rPr lang="en-US" sz="1400" spc="-100" dirty="0">
                <a:solidFill>
                  <a:srgbClr val="231F20"/>
                </a:solidFill>
                <a:latin typeface="Montserrat" panose="00000500000000000000" pitchFamily="2" charset="-18"/>
                <a:ea typeface="Verdana" panose="020B0604030504040204" pitchFamily="34" charset="0"/>
                <a:cs typeface="Trebuchet MS"/>
              </a:rPr>
              <a:t> </a:t>
            </a:r>
            <a:r>
              <a:rPr lang="en-US" sz="1400" spc="70" dirty="0">
                <a:solidFill>
                  <a:srgbClr val="231F20"/>
                </a:solidFill>
                <a:latin typeface="Montserrat" panose="00000500000000000000" pitchFamily="2" charset="-18"/>
                <a:ea typeface="Verdana" panose="020B0604030504040204" pitchFamily="34" charset="0"/>
                <a:cs typeface="Trebuchet MS"/>
              </a:rPr>
              <a:t>environment,</a:t>
            </a:r>
            <a:r>
              <a:rPr lang="en-US" sz="1400" spc="-105" dirty="0">
                <a:solidFill>
                  <a:srgbClr val="231F20"/>
                </a:solidFill>
                <a:latin typeface="Montserrat" panose="00000500000000000000" pitchFamily="2" charset="-18"/>
                <a:ea typeface="Verdana" panose="020B0604030504040204" pitchFamily="34" charset="0"/>
                <a:cs typeface="Trebuchet MS"/>
              </a:rPr>
              <a:t> </a:t>
            </a:r>
            <a:r>
              <a:rPr lang="en-US" sz="1400" spc="114" dirty="0">
                <a:solidFill>
                  <a:srgbClr val="231F20"/>
                </a:solidFill>
                <a:latin typeface="Montserrat" panose="00000500000000000000" pitchFamily="2" charset="-18"/>
                <a:ea typeface="Verdana" panose="020B0604030504040204" pitchFamily="34" charset="0"/>
                <a:cs typeface="Trebuchet MS"/>
              </a:rPr>
              <a:t>we</a:t>
            </a:r>
            <a:r>
              <a:rPr lang="en-US" sz="1400" spc="-95" dirty="0">
                <a:solidFill>
                  <a:srgbClr val="231F20"/>
                </a:solidFill>
                <a:latin typeface="Montserrat" panose="00000500000000000000" pitchFamily="2" charset="-18"/>
                <a:ea typeface="Verdana" panose="020B0604030504040204" pitchFamily="34" charset="0"/>
                <a:cs typeface="Trebuchet MS"/>
              </a:rPr>
              <a:t> </a:t>
            </a:r>
            <a:r>
              <a:rPr lang="en-US" sz="1400" spc="50" dirty="0">
                <a:solidFill>
                  <a:srgbClr val="231F20"/>
                </a:solidFill>
                <a:latin typeface="Montserrat" panose="00000500000000000000" pitchFamily="2" charset="-18"/>
                <a:ea typeface="Verdana" panose="020B0604030504040204" pitchFamily="34" charset="0"/>
                <a:cs typeface="Trebuchet MS"/>
              </a:rPr>
              <a:t>are</a:t>
            </a:r>
            <a:r>
              <a:rPr lang="en-US" sz="1400" spc="-110" dirty="0">
                <a:solidFill>
                  <a:srgbClr val="231F20"/>
                </a:solidFill>
                <a:latin typeface="Montserrat" panose="00000500000000000000" pitchFamily="2" charset="-18"/>
                <a:ea typeface="Verdana" panose="020B0604030504040204" pitchFamily="34" charset="0"/>
                <a:cs typeface="Trebuchet MS"/>
              </a:rPr>
              <a:t> </a:t>
            </a:r>
            <a:r>
              <a:rPr lang="en-US" sz="1400" spc="70" dirty="0">
                <a:solidFill>
                  <a:srgbClr val="231F20"/>
                </a:solidFill>
                <a:latin typeface="Montserrat" panose="00000500000000000000" pitchFamily="2" charset="-18"/>
                <a:ea typeface="Verdana" panose="020B0604030504040204" pitchFamily="34" charset="0"/>
                <a:cs typeface="Trebuchet MS"/>
              </a:rPr>
              <a:t>gradually</a:t>
            </a:r>
            <a:r>
              <a:rPr lang="en-US" sz="1400" spc="-75" dirty="0">
                <a:solidFill>
                  <a:srgbClr val="231F20"/>
                </a:solidFill>
                <a:latin typeface="Montserrat" panose="00000500000000000000" pitchFamily="2" charset="-18"/>
                <a:ea typeface="Verdana" panose="020B0604030504040204" pitchFamily="34" charset="0"/>
                <a:cs typeface="Trebuchet MS"/>
              </a:rPr>
              <a:t> </a:t>
            </a:r>
            <a:r>
              <a:rPr lang="en-US" sz="1400" spc="145" dirty="0">
                <a:solidFill>
                  <a:srgbClr val="231F20"/>
                </a:solidFill>
                <a:latin typeface="Montserrat" panose="00000500000000000000" pitchFamily="2" charset="-18"/>
                <a:ea typeface="Verdana" panose="020B0604030504040204" pitchFamily="34" charset="0"/>
                <a:cs typeface="Trebuchet MS"/>
              </a:rPr>
              <a:t>moving</a:t>
            </a:r>
            <a:r>
              <a:rPr lang="en-US" sz="1400" spc="-55" dirty="0">
                <a:solidFill>
                  <a:srgbClr val="231F20"/>
                </a:solidFill>
                <a:latin typeface="Montserrat" panose="00000500000000000000" pitchFamily="2" charset="-18"/>
                <a:ea typeface="Verdana" panose="020B0604030504040204" pitchFamily="34" charset="0"/>
                <a:cs typeface="Trebuchet MS"/>
              </a:rPr>
              <a:t> </a:t>
            </a:r>
            <a:r>
              <a:rPr lang="en-US" sz="1400" spc="85" dirty="0">
                <a:solidFill>
                  <a:srgbClr val="231F20"/>
                </a:solidFill>
                <a:latin typeface="Montserrat" panose="00000500000000000000" pitchFamily="2" charset="-18"/>
                <a:ea typeface="Verdana" panose="020B0604030504040204" pitchFamily="34" charset="0"/>
                <a:cs typeface="Trebuchet MS"/>
              </a:rPr>
              <a:t>towards</a:t>
            </a:r>
            <a:r>
              <a:rPr lang="en-US" sz="1400" spc="-75" dirty="0">
                <a:solidFill>
                  <a:srgbClr val="231F20"/>
                </a:solidFill>
                <a:latin typeface="Montserrat" panose="00000500000000000000" pitchFamily="2" charset="-18"/>
                <a:ea typeface="Verdana" panose="020B0604030504040204" pitchFamily="34" charset="0"/>
                <a:cs typeface="Trebuchet MS"/>
              </a:rPr>
              <a:t> </a:t>
            </a:r>
            <a:r>
              <a:rPr lang="en-US" sz="1400" spc="125" dirty="0">
                <a:solidFill>
                  <a:srgbClr val="231F20"/>
                </a:solidFill>
                <a:latin typeface="Montserrat" panose="00000500000000000000" pitchFamily="2" charset="-18"/>
                <a:ea typeface="Verdana" panose="020B0604030504040204" pitchFamily="34" charset="0"/>
                <a:cs typeface="Trebuchet MS"/>
              </a:rPr>
              <a:t>using</a:t>
            </a:r>
            <a:r>
              <a:rPr lang="en-US" sz="1400" spc="-50" dirty="0">
                <a:solidFill>
                  <a:srgbClr val="231F20"/>
                </a:solidFill>
                <a:latin typeface="Montserrat" panose="00000500000000000000" pitchFamily="2" charset="-18"/>
                <a:ea typeface="Verdana" panose="020B0604030504040204" pitchFamily="34" charset="0"/>
                <a:cs typeface="Trebuchet MS"/>
              </a:rPr>
              <a:t> </a:t>
            </a:r>
            <a:r>
              <a:rPr lang="en-US" sz="1400" spc="135" dirty="0">
                <a:solidFill>
                  <a:srgbClr val="231F20"/>
                </a:solidFill>
                <a:latin typeface="Montserrat" panose="00000500000000000000" pitchFamily="2" charset="-18"/>
                <a:ea typeface="Verdana" panose="020B0604030504040204" pitchFamily="34" charset="0"/>
                <a:cs typeface="Trebuchet MS"/>
              </a:rPr>
              <a:t>more</a:t>
            </a:r>
            <a:r>
              <a:rPr lang="pl-PL" sz="1400" spc="135" dirty="0">
                <a:solidFill>
                  <a:srgbClr val="231F20"/>
                </a:solidFill>
                <a:latin typeface="Montserrat" panose="00000500000000000000" pitchFamily="2" charset="-18"/>
                <a:ea typeface="Verdana" panose="020B0604030504040204" pitchFamily="34" charset="0"/>
                <a:cs typeface="Trebuchet MS"/>
              </a:rPr>
              <a:t> </a:t>
            </a:r>
            <a:r>
              <a:rPr lang="en-US" sz="1400" spc="75" dirty="0">
                <a:solidFill>
                  <a:srgbClr val="231F20"/>
                </a:solidFill>
                <a:latin typeface="Montserrat" panose="00000500000000000000" pitchFamily="2" charset="-18"/>
                <a:ea typeface="Verdana" panose="020B0604030504040204" pitchFamily="34" charset="0"/>
                <a:cs typeface="Trebuchet MS"/>
              </a:rPr>
              <a:t>sustainable</a:t>
            </a:r>
            <a:r>
              <a:rPr lang="en-US" sz="1400" spc="-105" dirty="0">
                <a:solidFill>
                  <a:srgbClr val="231F20"/>
                </a:solidFill>
                <a:latin typeface="Montserrat" panose="00000500000000000000" pitchFamily="2" charset="-18"/>
                <a:ea typeface="Verdana" panose="020B0604030504040204" pitchFamily="34" charset="0"/>
                <a:cs typeface="Trebuchet MS"/>
              </a:rPr>
              <a:t> </a:t>
            </a:r>
            <a:r>
              <a:rPr lang="en-US" sz="1400" spc="15" dirty="0">
                <a:solidFill>
                  <a:srgbClr val="231F20"/>
                </a:solidFill>
                <a:latin typeface="Montserrat" panose="00000500000000000000" pitchFamily="2" charset="-18"/>
                <a:ea typeface="Verdana" panose="020B0604030504040204" pitchFamily="34" charset="0"/>
                <a:cs typeface="Trebuchet MS"/>
              </a:rPr>
              <a:t>alternatives:</a:t>
            </a:r>
            <a:r>
              <a:rPr lang="en-US" sz="1400" spc="-114" dirty="0">
                <a:solidFill>
                  <a:srgbClr val="231F20"/>
                </a:solidFill>
                <a:latin typeface="Montserrat" panose="00000500000000000000" pitchFamily="2" charset="-18"/>
                <a:ea typeface="Verdana" panose="020B0604030504040204" pitchFamily="34" charset="0"/>
                <a:cs typeface="Trebuchet MS"/>
              </a:rPr>
              <a:t> </a:t>
            </a:r>
            <a:r>
              <a:rPr lang="pl-PL" sz="1400" b="1" spc="100" dirty="0" err="1">
                <a:solidFill>
                  <a:srgbClr val="231F20"/>
                </a:solidFill>
                <a:latin typeface="Montserrat" panose="00000500000000000000" pitchFamily="2" charset="-18"/>
                <a:ea typeface="Verdana" panose="020B0604030504040204" pitchFamily="34" charset="0"/>
              </a:rPr>
              <a:t>eropean</a:t>
            </a:r>
            <a:r>
              <a:rPr lang="pl-PL" sz="1400" b="1" spc="100" dirty="0">
                <a:solidFill>
                  <a:srgbClr val="231F20"/>
                </a:solidFill>
                <a:latin typeface="Montserrat" panose="00000500000000000000" pitchFamily="2" charset="-18"/>
                <a:ea typeface="Verdana" panose="020B0604030504040204" pitchFamily="34" charset="0"/>
              </a:rPr>
              <a:t> </a:t>
            </a:r>
            <a:r>
              <a:rPr lang="pl-PL" sz="1400" b="1" spc="100" dirty="0" err="1">
                <a:solidFill>
                  <a:srgbClr val="231F20"/>
                </a:solidFill>
                <a:latin typeface="Montserrat" panose="00000500000000000000" pitchFamily="2" charset="-18"/>
                <a:ea typeface="Verdana" panose="020B0604030504040204" pitchFamily="34" charset="0"/>
              </a:rPr>
              <a:t>linen</a:t>
            </a:r>
            <a:r>
              <a:rPr lang="pl-PL" sz="1400" spc="-114" dirty="0">
                <a:solidFill>
                  <a:srgbClr val="231F20"/>
                </a:solidFill>
                <a:latin typeface="Montserrat" panose="00000500000000000000" pitchFamily="2" charset="-18"/>
                <a:ea typeface="Verdana" panose="020B0604030504040204" pitchFamily="34" charset="0"/>
                <a:cs typeface="Trebuchet MS"/>
              </a:rPr>
              <a:t>, </a:t>
            </a:r>
            <a:r>
              <a:rPr lang="en-US" sz="1400" b="1" spc="100" dirty="0">
                <a:solidFill>
                  <a:srgbClr val="231F20"/>
                </a:solidFill>
                <a:latin typeface="Montserrat" panose="00000500000000000000" pitchFamily="2" charset="-18"/>
                <a:ea typeface="Verdana" panose="020B0604030504040204" pitchFamily="34" charset="0"/>
                <a:cs typeface="Trebuchet MS"/>
              </a:rPr>
              <a:t>organic</a:t>
            </a:r>
            <a:r>
              <a:rPr lang="en-US" sz="1400" b="1" spc="-120" dirty="0">
                <a:solidFill>
                  <a:srgbClr val="231F20"/>
                </a:solidFill>
                <a:latin typeface="Montserrat" panose="00000500000000000000" pitchFamily="2" charset="-18"/>
                <a:ea typeface="Verdana" panose="020B0604030504040204" pitchFamily="34" charset="0"/>
                <a:cs typeface="Trebuchet MS"/>
              </a:rPr>
              <a:t> </a:t>
            </a:r>
            <a:r>
              <a:rPr lang="en-US" sz="1400" b="1" spc="30" dirty="0">
                <a:solidFill>
                  <a:srgbClr val="231F20"/>
                </a:solidFill>
                <a:latin typeface="Montserrat" panose="00000500000000000000" pitchFamily="2" charset="-18"/>
                <a:ea typeface="Verdana" panose="020B0604030504040204" pitchFamily="34" charset="0"/>
                <a:cs typeface="Trebuchet MS"/>
              </a:rPr>
              <a:t>cotton</a:t>
            </a:r>
            <a:r>
              <a:rPr lang="en-US" sz="1400" spc="30" dirty="0">
                <a:solidFill>
                  <a:srgbClr val="231F20"/>
                </a:solidFill>
                <a:latin typeface="Montserrat" panose="00000500000000000000" pitchFamily="2" charset="-18"/>
                <a:ea typeface="Verdana" panose="020B0604030504040204" pitchFamily="34" charset="0"/>
                <a:cs typeface="Trebuchet MS"/>
              </a:rPr>
              <a:t>,</a:t>
            </a:r>
            <a:r>
              <a:rPr lang="en-US" sz="1400" spc="-114" dirty="0">
                <a:solidFill>
                  <a:srgbClr val="231F20"/>
                </a:solidFill>
                <a:latin typeface="Montserrat" panose="00000500000000000000" pitchFamily="2" charset="-18"/>
                <a:ea typeface="Verdana" panose="020B0604030504040204" pitchFamily="34" charset="0"/>
                <a:cs typeface="Trebuchet MS"/>
              </a:rPr>
              <a:t> </a:t>
            </a:r>
            <a:r>
              <a:rPr lang="en-US" sz="1400" spc="60" dirty="0">
                <a:solidFill>
                  <a:srgbClr val="231F20"/>
                </a:solidFill>
                <a:latin typeface="Montserrat" panose="00000500000000000000" pitchFamily="2" charset="-18"/>
                <a:ea typeface="Verdana" panose="020B0604030504040204" pitchFamily="34" charset="0"/>
                <a:cs typeface="Trebuchet MS"/>
              </a:rPr>
              <a:t>recycled</a:t>
            </a:r>
            <a:r>
              <a:rPr lang="en-US" sz="1400" spc="-125" dirty="0">
                <a:solidFill>
                  <a:srgbClr val="231F20"/>
                </a:solidFill>
                <a:latin typeface="Montserrat" panose="00000500000000000000" pitchFamily="2" charset="-18"/>
                <a:ea typeface="Verdana" panose="020B0604030504040204" pitchFamily="34" charset="0"/>
                <a:cs typeface="Trebuchet MS"/>
              </a:rPr>
              <a:t> </a:t>
            </a:r>
            <a:r>
              <a:rPr lang="en-US" sz="1400" spc="20" dirty="0">
                <a:solidFill>
                  <a:srgbClr val="231F20"/>
                </a:solidFill>
                <a:latin typeface="Montserrat" panose="00000500000000000000" pitchFamily="2" charset="-18"/>
                <a:ea typeface="Verdana" panose="020B0604030504040204" pitchFamily="34" charset="0"/>
                <a:cs typeface="Trebuchet MS"/>
              </a:rPr>
              <a:t>polyester,</a:t>
            </a:r>
            <a:r>
              <a:rPr lang="en-US" sz="1400" spc="-114" dirty="0">
                <a:solidFill>
                  <a:srgbClr val="231F20"/>
                </a:solidFill>
                <a:latin typeface="Montserrat" panose="00000500000000000000" pitchFamily="2" charset="-18"/>
                <a:ea typeface="Verdana" panose="020B0604030504040204" pitchFamily="34" charset="0"/>
                <a:cs typeface="Trebuchet MS"/>
              </a:rPr>
              <a:t> </a:t>
            </a:r>
            <a:r>
              <a:rPr lang="en-US" sz="1400" spc="60" dirty="0">
                <a:solidFill>
                  <a:srgbClr val="231F20"/>
                </a:solidFill>
                <a:latin typeface="Montserrat" panose="00000500000000000000" pitchFamily="2" charset="-18"/>
                <a:ea typeface="Verdana" panose="020B0604030504040204" pitchFamily="34" charset="0"/>
                <a:cs typeface="Trebuchet MS"/>
              </a:rPr>
              <a:t>recycled</a:t>
            </a:r>
            <a:r>
              <a:rPr lang="en-US" sz="1400" spc="-125" dirty="0">
                <a:solidFill>
                  <a:srgbClr val="231F20"/>
                </a:solidFill>
                <a:latin typeface="Montserrat" panose="00000500000000000000" pitchFamily="2" charset="-18"/>
                <a:ea typeface="Verdana" panose="020B0604030504040204" pitchFamily="34" charset="0"/>
                <a:cs typeface="Trebuchet MS"/>
              </a:rPr>
              <a:t> </a:t>
            </a:r>
            <a:r>
              <a:rPr lang="en-US" sz="1400" spc="30" dirty="0">
                <a:solidFill>
                  <a:srgbClr val="231F20"/>
                </a:solidFill>
                <a:latin typeface="Montserrat" panose="00000500000000000000" pitchFamily="2" charset="-18"/>
                <a:ea typeface="Verdana" panose="020B0604030504040204" pitchFamily="34" charset="0"/>
                <a:cs typeface="Trebuchet MS"/>
              </a:rPr>
              <a:t>cotton,</a:t>
            </a:r>
            <a:r>
              <a:rPr lang="en-US" sz="1400" spc="-114" dirty="0">
                <a:solidFill>
                  <a:srgbClr val="231F20"/>
                </a:solidFill>
                <a:latin typeface="Montserrat" panose="00000500000000000000" pitchFamily="2" charset="-18"/>
                <a:ea typeface="Verdana" panose="020B0604030504040204" pitchFamily="34" charset="0"/>
                <a:cs typeface="Trebuchet MS"/>
              </a:rPr>
              <a:t> </a:t>
            </a:r>
            <a:r>
              <a:rPr lang="pl-PL" sz="1400" b="1" kern="150" dirty="0">
                <a:effectLst/>
                <a:latin typeface="Montserrat" panose="00000500000000000000" pitchFamily="2" charset="-18"/>
                <a:ea typeface="Calibri" panose="020F0502020204030204" pitchFamily="34" charset="0"/>
                <a:cs typeface="Times New Roman" panose="02020603050405020304" pitchFamily="18" charset="0"/>
              </a:rPr>
              <a:t>LENZING™ ECOVERO™</a:t>
            </a:r>
            <a:r>
              <a:rPr lang="en-US" sz="1400" b="1" spc="-110" dirty="0">
                <a:solidFill>
                  <a:srgbClr val="231F20"/>
                </a:solidFill>
                <a:latin typeface="Montserrat" panose="00000500000000000000" pitchFamily="2" charset="-18"/>
                <a:ea typeface="Verdana" panose="020B0604030504040204" pitchFamily="34" charset="0"/>
                <a:cs typeface="Trebuchet MS"/>
              </a:rPr>
              <a:t> </a:t>
            </a:r>
            <a:r>
              <a:rPr lang="en-US" sz="1400" b="1" spc="25" dirty="0">
                <a:solidFill>
                  <a:srgbClr val="231F20"/>
                </a:solidFill>
                <a:latin typeface="Montserrat" panose="00000500000000000000" pitchFamily="2" charset="-18"/>
                <a:ea typeface="Verdana" panose="020B0604030504040204" pitchFamily="34" charset="0"/>
                <a:cs typeface="Trebuchet MS"/>
              </a:rPr>
              <a:t>viscose</a:t>
            </a:r>
            <a:r>
              <a:rPr lang="en-US" sz="1400" spc="-105" dirty="0">
                <a:solidFill>
                  <a:srgbClr val="231F20"/>
                </a:solidFill>
                <a:latin typeface="Montserrat" panose="00000500000000000000" pitchFamily="2" charset="-18"/>
                <a:ea typeface="Verdana" panose="020B0604030504040204" pitchFamily="34" charset="0"/>
                <a:cs typeface="Trebuchet MS"/>
              </a:rPr>
              <a:t> </a:t>
            </a:r>
            <a:r>
              <a:rPr lang="en-US" sz="1400" spc="-30" dirty="0">
                <a:solidFill>
                  <a:srgbClr val="231F20"/>
                </a:solidFill>
                <a:latin typeface="Montserrat" panose="00000500000000000000" pitchFamily="2" charset="-18"/>
                <a:ea typeface="Verdana" panose="020B0604030504040204" pitchFamily="34" charset="0"/>
                <a:cs typeface="Trebuchet MS"/>
              </a:rPr>
              <a:t>etc.</a:t>
            </a:r>
            <a:endParaRPr lang="en-US" sz="1400" dirty="0">
              <a:latin typeface="Montserrat" panose="00000500000000000000" pitchFamily="2" charset="-18"/>
              <a:ea typeface="Verdana" panose="020B0604030504040204" pitchFamily="34" charset="0"/>
              <a:cs typeface="Trebuchet MS"/>
            </a:endParaRPr>
          </a:p>
        </p:txBody>
      </p:sp>
      <p:pic>
        <p:nvPicPr>
          <p:cNvPr id="21" name="Obraz 20">
            <a:extLst>
              <a:ext uri="{FF2B5EF4-FFF2-40B4-BE49-F238E27FC236}">
                <a16:creationId xmlns:a16="http://schemas.microsoft.com/office/drawing/2014/main" id="{8AFF0047-3C36-4540-2F7F-476BCC42BA73}"/>
              </a:ext>
            </a:extLst>
          </p:cNvPr>
          <p:cNvPicPr>
            <a:picLocks noChangeAspect="1"/>
          </p:cNvPicPr>
          <p:nvPr/>
        </p:nvPicPr>
        <p:blipFill>
          <a:blip r:embed="rId4"/>
          <a:srcRect l="41553" t="40604" r="50627" b="42161"/>
          <a:stretch/>
        </p:blipFill>
        <p:spPr>
          <a:xfrm>
            <a:off x="685800" y="2710660"/>
            <a:ext cx="1684139" cy="2320077"/>
          </a:xfrm>
          <a:prstGeom prst="rect">
            <a:avLst/>
          </a:prstGeom>
        </p:spPr>
      </p:pic>
      <p:pic>
        <p:nvPicPr>
          <p:cNvPr id="22" name="Obraz 21" descr="Obraz zawierający osoba, ubrania, Ludzka twarz, ściana&#10;&#10;Zawartość wygenerowana przez sztuczną inteligencję może być niepoprawna.">
            <a:extLst>
              <a:ext uri="{FF2B5EF4-FFF2-40B4-BE49-F238E27FC236}">
                <a16:creationId xmlns:a16="http://schemas.microsoft.com/office/drawing/2014/main" id="{FEED95E5-E125-C0A0-89DF-88C3A377ACC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819312" y="2725683"/>
            <a:ext cx="1745285" cy="2327046"/>
          </a:xfrm>
          <a:prstGeom prst="rect">
            <a:avLst/>
          </a:prstGeom>
        </p:spPr>
      </p:pic>
      <p:pic>
        <p:nvPicPr>
          <p:cNvPr id="24" name="Obraz 23" descr="Obraz zawierający ubrania, osoba, Ludzka twarz, kołnierz&#10;&#10;Zawartość wygenerowana przez sztuczną inteligencję może być niepoprawna.">
            <a:extLst>
              <a:ext uri="{FF2B5EF4-FFF2-40B4-BE49-F238E27FC236}">
                <a16:creationId xmlns:a16="http://schemas.microsoft.com/office/drawing/2014/main" id="{518FB29E-BB0B-0448-C72F-31161E8920B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011794" y="2714687"/>
            <a:ext cx="1745285" cy="2327046"/>
          </a:xfrm>
          <a:prstGeom prst="rect">
            <a:avLst/>
          </a:prstGeom>
        </p:spPr>
      </p:pic>
      <p:pic>
        <p:nvPicPr>
          <p:cNvPr id="25" name="Obraz 24" descr="Obraz zawierający ubrania, kołnierz, koszulka, rękaw&#10;&#10;Zawartość wygenerowana przez sztuczną inteligencję może być niepoprawna.">
            <a:extLst>
              <a:ext uri="{FF2B5EF4-FFF2-40B4-BE49-F238E27FC236}">
                <a16:creationId xmlns:a16="http://schemas.microsoft.com/office/drawing/2014/main" id="{A96B6AEF-054E-3199-2CDD-EEC6DD27261A}"/>
              </a:ext>
            </a:extLst>
          </p:cNvPr>
          <p:cNvPicPr>
            <a:picLocks noChangeAspect="1"/>
          </p:cNvPicPr>
          <p:nvPr/>
        </p:nvPicPr>
        <p:blipFill>
          <a:blip r:embed="rId7" cstate="hqprint">
            <a:extLst>
              <a:ext uri="{28A0092B-C50C-407E-A947-70E740481C1C}">
                <a14:useLocalDpi xmlns:a14="http://schemas.microsoft.com/office/drawing/2010/main"/>
              </a:ext>
            </a:extLst>
          </a:blip>
          <a:srcRect r="3132"/>
          <a:stretch/>
        </p:blipFill>
        <p:spPr>
          <a:xfrm>
            <a:off x="9278206" y="2736679"/>
            <a:ext cx="1803602" cy="2327046"/>
          </a:xfrm>
          <a:prstGeom prst="rect">
            <a:avLst/>
          </a:prstGeom>
        </p:spPr>
      </p:pic>
      <p:pic>
        <p:nvPicPr>
          <p:cNvPr id="2" name="object 6">
            <a:extLst>
              <a:ext uri="{FF2B5EF4-FFF2-40B4-BE49-F238E27FC236}">
                <a16:creationId xmlns:a16="http://schemas.microsoft.com/office/drawing/2014/main" id="{36B27ADD-6E33-C83A-78D8-5BD22DE6E396}"/>
              </a:ext>
            </a:extLst>
          </p:cNvPr>
          <p:cNvPicPr/>
          <p:nvPr/>
        </p:nvPicPr>
        <p:blipFill>
          <a:blip r:embed="rId8" cstate="print"/>
          <a:stretch>
            <a:fillRect/>
          </a:stretch>
        </p:blipFill>
        <p:spPr>
          <a:xfrm>
            <a:off x="7145000" y="2747675"/>
            <a:ext cx="1745285" cy="2305054"/>
          </a:xfrm>
          <a:prstGeom prst="rect">
            <a:avLst/>
          </a:prstGeom>
        </p:spPr>
      </p:pic>
      <p:sp>
        <p:nvSpPr>
          <p:cNvPr id="5" name="pole tekstowe 4">
            <a:extLst>
              <a:ext uri="{FF2B5EF4-FFF2-40B4-BE49-F238E27FC236}">
                <a16:creationId xmlns:a16="http://schemas.microsoft.com/office/drawing/2014/main" id="{5BEA0384-81A2-1F27-BB17-20323139D170}"/>
              </a:ext>
            </a:extLst>
          </p:cNvPr>
          <p:cNvSpPr txBox="1"/>
          <p:nvPr/>
        </p:nvSpPr>
        <p:spPr>
          <a:xfrm>
            <a:off x="353036" y="5279476"/>
            <a:ext cx="11277600" cy="1323439"/>
          </a:xfrm>
          <a:prstGeom prst="rect">
            <a:avLst/>
          </a:prstGeom>
          <a:noFill/>
        </p:spPr>
        <p:txBody>
          <a:bodyPr wrap="square">
            <a:spAutoFit/>
          </a:bodyPr>
          <a:lstStyle/>
          <a:p>
            <a:r>
              <a:rPr lang="pl-PL" sz="1600" dirty="0">
                <a:latin typeface="Montserrat" panose="00000500000000000000" pitchFamily="2" charset="-18"/>
              </a:rPr>
              <a:t>私たちは常に最高品質の生地と糸を選び、天然素材と合成素材を完璧に組み合わせることで、長年愛用できる高品質な衣類を製造しています。天然繊維では、綿、麻、カシミア、ウール、シルクを使用しています。合成繊維では、リヨセル、ビスコース、その他リサイクルまたは堆肥化可能な素材に重点を置いています。環境への悪影響を軽減するため、ヨーロッパ産リネン、オーガニックコットン、リサイクルポリエステル、リサイクルコットン、レンチング™エコヴェロ™ビスコースなど、より持続可能な代替素材の使用へと徐々に移行しています。</a:t>
            </a:r>
          </a:p>
        </p:txBody>
      </p:sp>
    </p:spTree>
    <p:extLst>
      <p:ext uri="{BB962C8B-B14F-4D97-AF65-F5344CB8AC3E}">
        <p14:creationId xmlns:p14="http://schemas.microsoft.com/office/powerpoint/2010/main" val="3932936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6916F-FB8F-9A96-3084-C62ED6B0771A}"/>
            </a:ext>
          </a:extLst>
        </p:cNvPr>
        <p:cNvGrpSpPr/>
        <p:nvPr/>
      </p:nvGrpSpPr>
      <p:grpSpPr>
        <a:xfrm>
          <a:off x="0" y="0"/>
          <a:ext cx="0" cy="0"/>
          <a:chOff x="0" y="0"/>
          <a:chExt cx="0" cy="0"/>
        </a:xfrm>
      </p:grpSpPr>
      <p:pic>
        <p:nvPicPr>
          <p:cNvPr id="2" name="Obraz 1" descr="Obraz zawierający ubrania, osoba, obuwie, płaszcz&#10;&#10;Zawartość wygenerowana przez sztuczną inteligencję może być niepoprawna.">
            <a:extLst>
              <a:ext uri="{FF2B5EF4-FFF2-40B4-BE49-F238E27FC236}">
                <a16:creationId xmlns:a16="http://schemas.microsoft.com/office/drawing/2014/main" id="{E9AC96FC-4A35-0EC0-D414-2A748B258A1D}"/>
              </a:ext>
            </a:extLst>
          </p:cNvPr>
          <p:cNvPicPr>
            <a:picLocks noChangeAspect="1"/>
          </p:cNvPicPr>
          <p:nvPr/>
        </p:nvPicPr>
        <p:blipFill>
          <a:blip r:embed="rId2"/>
          <a:srcRect l="10317" r="2449" b="-3"/>
          <a:stretch/>
        </p:blipFill>
        <p:spPr>
          <a:xfrm>
            <a:off x="192528" y="171716"/>
            <a:ext cx="3793268" cy="6514565"/>
          </a:xfrm>
          <a:prstGeom prst="rect">
            <a:avLst/>
          </a:prstGeom>
        </p:spPr>
      </p:pic>
      <p:pic>
        <p:nvPicPr>
          <p:cNvPr id="6" name="Obraz 5" descr="Obraz zawierający Ludzka twarz, osoba, ubrania, kobieta&#10;&#10;Zawartość wygenerowana przez sztuczną inteligencję może być niepoprawna.">
            <a:extLst>
              <a:ext uri="{FF2B5EF4-FFF2-40B4-BE49-F238E27FC236}">
                <a16:creationId xmlns:a16="http://schemas.microsoft.com/office/drawing/2014/main" id="{6979E466-DBE0-8CD7-FD0C-F5017976FF95}"/>
              </a:ext>
            </a:extLst>
          </p:cNvPr>
          <p:cNvPicPr>
            <a:picLocks noChangeAspect="1"/>
          </p:cNvPicPr>
          <p:nvPr/>
        </p:nvPicPr>
        <p:blipFill>
          <a:blip r:embed="rId3"/>
          <a:srcRect l="4732" r="7351" b="-3"/>
          <a:stretch/>
        </p:blipFill>
        <p:spPr>
          <a:xfrm>
            <a:off x="4184538" y="171716"/>
            <a:ext cx="3822924" cy="6514565"/>
          </a:xfrm>
          <a:prstGeom prst="rect">
            <a:avLst/>
          </a:prstGeom>
        </p:spPr>
      </p:pic>
      <p:pic>
        <p:nvPicPr>
          <p:cNvPr id="10" name="Obraz 9" descr="Obraz zawierający ubrania, osoba, moda, Projektowanie odzieży&#10;&#10;Zawartość wygenerowana przez sztuczną inteligencję może być niepoprawna.">
            <a:extLst>
              <a:ext uri="{FF2B5EF4-FFF2-40B4-BE49-F238E27FC236}">
                <a16:creationId xmlns:a16="http://schemas.microsoft.com/office/drawing/2014/main" id="{3C05025C-6C18-EFE1-0B31-EE9F496F31CE}"/>
              </a:ext>
            </a:extLst>
          </p:cNvPr>
          <p:cNvPicPr>
            <a:picLocks noChangeAspect="1"/>
          </p:cNvPicPr>
          <p:nvPr/>
        </p:nvPicPr>
        <p:blipFill>
          <a:blip r:embed="rId4"/>
          <a:srcRect l="9127" r="3507" b="-3"/>
          <a:stretch/>
        </p:blipFill>
        <p:spPr>
          <a:xfrm>
            <a:off x="8188032" y="171716"/>
            <a:ext cx="3799007" cy="6514565"/>
          </a:xfrm>
          <a:prstGeom prst="rect">
            <a:avLst/>
          </a:prstGeom>
        </p:spPr>
      </p:pic>
    </p:spTree>
    <p:extLst>
      <p:ext uri="{BB962C8B-B14F-4D97-AF65-F5344CB8AC3E}">
        <p14:creationId xmlns:p14="http://schemas.microsoft.com/office/powerpoint/2010/main" val="1040322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FBE37-CD57-31AA-DAC1-3942FE7BAF1B}"/>
            </a:ext>
          </a:extLst>
        </p:cNvPr>
        <p:cNvGrpSpPr/>
        <p:nvPr/>
      </p:nvGrpSpPr>
      <p:grpSpPr>
        <a:xfrm>
          <a:off x="0" y="0"/>
          <a:ext cx="0" cy="0"/>
          <a:chOff x="0" y="0"/>
          <a:chExt cx="0" cy="0"/>
        </a:xfrm>
      </p:grpSpPr>
      <p:grpSp>
        <p:nvGrpSpPr>
          <p:cNvPr id="6" name="object 6">
            <a:extLst>
              <a:ext uri="{FF2B5EF4-FFF2-40B4-BE49-F238E27FC236}">
                <a16:creationId xmlns:a16="http://schemas.microsoft.com/office/drawing/2014/main" id="{40175227-45E2-F594-DE26-E89124DD2230}"/>
              </a:ext>
            </a:extLst>
          </p:cNvPr>
          <p:cNvGrpSpPr/>
          <p:nvPr/>
        </p:nvGrpSpPr>
        <p:grpSpPr>
          <a:xfrm>
            <a:off x="152393" y="449452"/>
            <a:ext cx="11784965" cy="27305"/>
            <a:chOff x="152393" y="449452"/>
            <a:chExt cx="11784965" cy="27305"/>
          </a:xfrm>
        </p:grpSpPr>
        <p:sp>
          <p:nvSpPr>
            <p:cNvPr id="7" name="object 7">
              <a:extLst>
                <a:ext uri="{FF2B5EF4-FFF2-40B4-BE49-F238E27FC236}">
                  <a16:creationId xmlns:a16="http://schemas.microsoft.com/office/drawing/2014/main" id="{76335823-2EC7-9852-5F59-FFCF26145823}"/>
                </a:ext>
              </a:extLst>
            </p:cNvPr>
            <p:cNvSpPr/>
            <p:nvPr/>
          </p:nvSpPr>
          <p:spPr>
            <a:xfrm>
              <a:off x="152393" y="449452"/>
              <a:ext cx="11784965" cy="27305"/>
            </a:xfrm>
            <a:custGeom>
              <a:avLst/>
              <a:gdLst/>
              <a:ahLst/>
              <a:cxnLst/>
              <a:rect l="l" t="t" r="r" b="b"/>
              <a:pathLst>
                <a:path w="11784965" h="27304">
                  <a:moveTo>
                    <a:pt x="12" y="0"/>
                  </a:moveTo>
                  <a:lnTo>
                    <a:pt x="0" y="6350"/>
                  </a:lnTo>
                  <a:lnTo>
                    <a:pt x="11784584" y="27305"/>
                  </a:lnTo>
                  <a:lnTo>
                    <a:pt x="11784596" y="20955"/>
                  </a:lnTo>
                  <a:lnTo>
                    <a:pt x="12" y="0"/>
                  </a:lnTo>
                  <a:close/>
                </a:path>
              </a:pathLst>
            </a:custGeom>
            <a:solidFill>
              <a:srgbClr val="C5C5C5"/>
            </a:solidFill>
          </p:spPr>
          <p:txBody>
            <a:bodyPr wrap="square" lIns="0" tIns="0" rIns="0" bIns="0" rtlCol="0"/>
            <a:lstStyle/>
            <a:p>
              <a:endParaRPr/>
            </a:p>
          </p:txBody>
        </p:sp>
        <p:sp>
          <p:nvSpPr>
            <p:cNvPr id="8" name="object 8">
              <a:extLst>
                <a:ext uri="{FF2B5EF4-FFF2-40B4-BE49-F238E27FC236}">
                  <a16:creationId xmlns:a16="http://schemas.microsoft.com/office/drawing/2014/main" id="{DB0D5F78-EB21-B4FE-8A5E-EB69B931F041}"/>
                </a:ext>
              </a:extLst>
            </p:cNvPr>
            <p:cNvSpPr/>
            <p:nvPr/>
          </p:nvSpPr>
          <p:spPr>
            <a:xfrm>
              <a:off x="152400" y="455802"/>
              <a:ext cx="358140" cy="17145"/>
            </a:xfrm>
            <a:custGeom>
              <a:avLst/>
              <a:gdLst/>
              <a:ahLst/>
              <a:cxnLst/>
              <a:rect l="l" t="t" r="r" b="b"/>
              <a:pathLst>
                <a:path w="358140" h="17145">
                  <a:moveTo>
                    <a:pt x="0" y="0"/>
                  </a:moveTo>
                  <a:lnTo>
                    <a:pt x="0" y="16624"/>
                  </a:lnTo>
                  <a:lnTo>
                    <a:pt x="358139" y="16624"/>
                  </a:lnTo>
                  <a:lnTo>
                    <a:pt x="358139" y="647"/>
                  </a:lnTo>
                  <a:lnTo>
                    <a:pt x="0" y="0"/>
                  </a:lnTo>
                  <a:close/>
                </a:path>
              </a:pathLst>
            </a:custGeom>
            <a:solidFill>
              <a:srgbClr val="FEFEFE"/>
            </a:solidFill>
          </p:spPr>
          <p:txBody>
            <a:bodyPr wrap="square" lIns="0" tIns="0" rIns="0" bIns="0" rtlCol="0"/>
            <a:lstStyle/>
            <a:p>
              <a:endParaRPr/>
            </a:p>
          </p:txBody>
        </p:sp>
        <p:sp>
          <p:nvSpPr>
            <p:cNvPr id="9" name="object 9">
              <a:extLst>
                <a:ext uri="{FF2B5EF4-FFF2-40B4-BE49-F238E27FC236}">
                  <a16:creationId xmlns:a16="http://schemas.microsoft.com/office/drawing/2014/main" id="{25DA68B7-7EFC-7898-F440-A192A35C0571}"/>
                </a:ext>
              </a:extLst>
            </p:cNvPr>
            <p:cNvSpPr/>
            <p:nvPr/>
          </p:nvSpPr>
          <p:spPr>
            <a:xfrm>
              <a:off x="152400" y="449452"/>
              <a:ext cx="358140" cy="7620"/>
            </a:xfrm>
            <a:custGeom>
              <a:avLst/>
              <a:gdLst/>
              <a:ahLst/>
              <a:cxnLst/>
              <a:rect l="l" t="t" r="r" b="b"/>
              <a:pathLst>
                <a:path w="358140" h="7620">
                  <a:moveTo>
                    <a:pt x="12" y="0"/>
                  </a:moveTo>
                  <a:lnTo>
                    <a:pt x="0" y="6350"/>
                  </a:lnTo>
                  <a:lnTo>
                    <a:pt x="358139" y="6997"/>
                  </a:lnTo>
                  <a:lnTo>
                    <a:pt x="358139" y="635"/>
                  </a:lnTo>
                  <a:lnTo>
                    <a:pt x="12" y="0"/>
                  </a:lnTo>
                  <a:close/>
                </a:path>
              </a:pathLst>
            </a:custGeom>
            <a:solidFill>
              <a:srgbClr val="C4C4C4"/>
            </a:solidFill>
          </p:spPr>
          <p:txBody>
            <a:bodyPr wrap="square" lIns="0" tIns="0" rIns="0" bIns="0" rtlCol="0"/>
            <a:lstStyle/>
            <a:p>
              <a:endParaRPr/>
            </a:p>
          </p:txBody>
        </p:sp>
      </p:grpSp>
      <p:sp>
        <p:nvSpPr>
          <p:cNvPr id="11" name="object 3">
            <a:extLst>
              <a:ext uri="{FF2B5EF4-FFF2-40B4-BE49-F238E27FC236}">
                <a16:creationId xmlns:a16="http://schemas.microsoft.com/office/drawing/2014/main" id="{52D00364-300A-D0D9-658B-1857003D3C07}"/>
              </a:ext>
            </a:extLst>
          </p:cNvPr>
          <p:cNvSpPr/>
          <p:nvPr/>
        </p:nvSpPr>
        <p:spPr>
          <a:xfrm>
            <a:off x="10692758" y="240361"/>
            <a:ext cx="1219200" cy="160807"/>
          </a:xfrm>
          <a:prstGeom prst="rect">
            <a:avLst/>
          </a:prstGeom>
          <a:blipFill>
            <a:blip r:embed="rId2" cstate="print">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2" name="pole tekstowe 1">
            <a:extLst>
              <a:ext uri="{FF2B5EF4-FFF2-40B4-BE49-F238E27FC236}">
                <a16:creationId xmlns:a16="http://schemas.microsoft.com/office/drawing/2014/main" id="{89B67258-AAE4-3682-43BB-50DEBC661D68}"/>
              </a:ext>
            </a:extLst>
          </p:cNvPr>
          <p:cNvSpPr txBox="1"/>
          <p:nvPr/>
        </p:nvSpPr>
        <p:spPr>
          <a:xfrm>
            <a:off x="334992" y="591979"/>
            <a:ext cx="3991270" cy="707886"/>
          </a:xfrm>
          <a:prstGeom prst="rect">
            <a:avLst/>
          </a:prstGeom>
          <a:noFill/>
        </p:spPr>
        <p:txBody>
          <a:bodyPr wrap="square" rtlCol="0">
            <a:spAutoFit/>
          </a:bodyPr>
          <a:lstStyle/>
          <a:p>
            <a:r>
              <a:rPr lang="pl-PL" sz="2000" b="1" dirty="0">
                <a:solidFill>
                  <a:prstClr val="black">
                    <a:lumMod val="50000"/>
                    <a:lumOff val="50000"/>
                  </a:prstClr>
                </a:solidFill>
                <a:latin typeface="Montserrat" panose="00000500000000000000" pitchFamily="2" charset="-18"/>
              </a:rPr>
              <a:t>A</a:t>
            </a:r>
            <a:r>
              <a:rPr lang="en-US" sz="2000" b="1" dirty="0" err="1">
                <a:solidFill>
                  <a:prstClr val="black">
                    <a:lumMod val="50000"/>
                    <a:lumOff val="50000"/>
                  </a:prstClr>
                </a:solidFill>
                <a:latin typeface="Montserrat" panose="00000500000000000000" pitchFamily="2" charset="-18"/>
              </a:rPr>
              <a:t>uthenticity</a:t>
            </a:r>
            <a:r>
              <a:rPr lang="pl-PL" sz="2000" b="1" dirty="0">
                <a:solidFill>
                  <a:prstClr val="black">
                    <a:lumMod val="50000"/>
                    <a:lumOff val="50000"/>
                  </a:prstClr>
                </a:solidFill>
                <a:latin typeface="Montserrat" panose="00000500000000000000" pitchFamily="2" charset="-18"/>
              </a:rPr>
              <a:t> &amp; </a:t>
            </a:r>
            <a:r>
              <a:rPr lang="pl-PL" sz="2000" b="1" dirty="0" err="1">
                <a:solidFill>
                  <a:prstClr val="black">
                    <a:lumMod val="50000"/>
                    <a:lumOff val="50000"/>
                  </a:prstClr>
                </a:solidFill>
                <a:latin typeface="Montserrat" panose="00000500000000000000" pitchFamily="2" charset="-18"/>
              </a:rPr>
              <a:t>crafts</a:t>
            </a:r>
            <a:endParaRPr lang="pl-PL" sz="2000" kern="150" dirty="0">
              <a:latin typeface="Montserrat" panose="00000500000000000000" pitchFamily="2" charset="-18"/>
              <a:ea typeface="Calibri" panose="020F0502020204030204" pitchFamily="34" charset="0"/>
              <a:cs typeface="Times New Roman" panose="02020603050405020304" pitchFamily="18" charset="0"/>
            </a:endParaRPr>
          </a:p>
          <a:p>
            <a:endParaRPr lang="pl-PL" sz="2000" dirty="0">
              <a:latin typeface="Montserrat" panose="00000500000000000000" pitchFamily="2" charset="-18"/>
            </a:endParaRPr>
          </a:p>
        </p:txBody>
      </p:sp>
      <p:sp>
        <p:nvSpPr>
          <p:cNvPr id="17" name="pole tekstowe 16">
            <a:extLst>
              <a:ext uri="{FF2B5EF4-FFF2-40B4-BE49-F238E27FC236}">
                <a16:creationId xmlns:a16="http://schemas.microsoft.com/office/drawing/2014/main" id="{C8408501-D0AA-F307-E7A9-6FFF108881A9}"/>
              </a:ext>
            </a:extLst>
          </p:cNvPr>
          <p:cNvSpPr txBox="1"/>
          <p:nvPr/>
        </p:nvSpPr>
        <p:spPr>
          <a:xfrm>
            <a:off x="309113" y="1227471"/>
            <a:ext cx="7772400" cy="3108543"/>
          </a:xfrm>
          <a:prstGeom prst="rect">
            <a:avLst/>
          </a:prstGeom>
          <a:noFill/>
        </p:spPr>
        <p:txBody>
          <a:bodyPr wrap="square">
            <a:spAutoFit/>
          </a:bodyPr>
          <a:lstStyle/>
          <a:p>
            <a:r>
              <a:rPr lang="pl-PL" sz="1400" b="1" dirty="0">
                <a:effectLst/>
                <a:latin typeface="Montserrat" panose="00000500000000000000" pitchFamily="2" charset="-18"/>
                <a:ea typeface="Aptos" panose="020B0004020202020204" pitchFamily="34" charset="0"/>
                <a:cs typeface="Times New Roman" panose="02020603050405020304" pitchFamily="18" charset="0"/>
              </a:rPr>
              <a:t>TATUUM</a:t>
            </a:r>
            <a:r>
              <a:rPr lang="en-US" sz="1400" dirty="0">
                <a:effectLst/>
                <a:latin typeface="Montserrat" panose="00000500000000000000" pitchFamily="2" charset="-18"/>
                <a:ea typeface="Aptos" panose="020B0004020202020204" pitchFamily="34" charset="0"/>
                <a:cs typeface="Times New Roman" panose="02020603050405020304" pitchFamily="18" charset="0"/>
              </a:rPr>
              <a:t> clothes provide </a:t>
            </a:r>
            <a:r>
              <a:rPr lang="en-US" sz="1400" b="1" dirty="0">
                <a:effectLst/>
                <a:latin typeface="Montserrat" panose="00000500000000000000" pitchFamily="2" charset="-18"/>
                <a:ea typeface="Aptos" panose="020B0004020202020204" pitchFamily="34" charset="0"/>
                <a:cs typeface="Times New Roman" panose="02020603050405020304" pitchFamily="18" charset="0"/>
              </a:rPr>
              <a:t>comfort</a:t>
            </a:r>
            <a:r>
              <a:rPr lang="en-US" sz="1400" dirty="0">
                <a:effectLst/>
                <a:latin typeface="Montserrat" panose="00000500000000000000" pitchFamily="2" charset="-18"/>
                <a:ea typeface="Aptos" panose="020B0004020202020204" pitchFamily="34" charset="0"/>
                <a:cs typeface="Times New Roman" panose="02020603050405020304" pitchFamily="18" charset="0"/>
              </a:rPr>
              <a:t> and </a:t>
            </a:r>
            <a:r>
              <a:rPr lang="en-US" sz="1400" b="1" dirty="0">
                <a:effectLst/>
                <a:latin typeface="Montserrat" panose="00000500000000000000" pitchFamily="2" charset="-18"/>
                <a:ea typeface="Aptos" panose="020B0004020202020204" pitchFamily="34" charset="0"/>
                <a:cs typeface="Times New Roman" panose="02020603050405020304" pitchFamily="18" charset="0"/>
              </a:rPr>
              <a:t>confidence</a:t>
            </a:r>
            <a:r>
              <a:rPr lang="en-US" sz="1400" dirty="0">
                <a:effectLst/>
                <a:latin typeface="Montserrat" panose="00000500000000000000" pitchFamily="2" charset="-18"/>
                <a:ea typeface="Aptos" panose="020B0004020202020204" pitchFamily="34" charset="0"/>
                <a:cs typeface="Times New Roman" panose="02020603050405020304" pitchFamily="18" charset="0"/>
              </a:rPr>
              <a:t> every day, thanks to perfectly fitting cuts</a:t>
            </a:r>
            <a:r>
              <a:rPr lang="pl-PL" sz="1400" dirty="0">
                <a:effectLst/>
                <a:latin typeface="Montserrat" panose="00000500000000000000" pitchFamily="2" charset="-18"/>
                <a:ea typeface="Aptos" panose="020B0004020202020204" pitchFamily="34" charset="0"/>
                <a:cs typeface="Times New Roman" panose="02020603050405020304" pitchFamily="18" charset="0"/>
              </a:rPr>
              <a:t>, high-</a:t>
            </a:r>
            <a:r>
              <a:rPr lang="pl-PL" sz="1400" dirty="0" err="1">
                <a:effectLst/>
                <a:latin typeface="Montserrat" panose="00000500000000000000" pitchFamily="2" charset="-18"/>
                <a:ea typeface="Aptos" panose="020B0004020202020204" pitchFamily="34" charset="0"/>
                <a:cs typeface="Times New Roman" panose="02020603050405020304" pitchFamily="18" charset="0"/>
              </a:rPr>
              <a:t>quality</a:t>
            </a:r>
            <a:r>
              <a:rPr lang="pl-PL" sz="1400" dirty="0">
                <a:effectLst/>
                <a:latin typeface="Montserrat" panose="00000500000000000000" pitchFamily="2" charset="-18"/>
                <a:ea typeface="Aptos" panose="020B0004020202020204" pitchFamily="34" charset="0"/>
                <a:cs typeface="Times New Roman" panose="02020603050405020304" pitchFamily="18" charset="0"/>
              </a:rPr>
              <a:t> materials </a:t>
            </a:r>
            <a:r>
              <a:rPr lang="en-US" sz="1400" dirty="0">
                <a:effectLst/>
                <a:latin typeface="Montserrat" panose="00000500000000000000" pitchFamily="2" charset="-18"/>
                <a:ea typeface="Aptos" panose="020B0004020202020204" pitchFamily="34" charset="0"/>
                <a:cs typeface="Times New Roman" panose="02020603050405020304" pitchFamily="18" charset="0"/>
              </a:rPr>
              <a:t>and timeless style. </a:t>
            </a:r>
            <a:br>
              <a:rPr lang="pl-PL" sz="1400" dirty="0">
                <a:effectLst/>
                <a:latin typeface="Montserrat" panose="00000500000000000000" pitchFamily="2" charset="-18"/>
                <a:ea typeface="Aptos" panose="020B0004020202020204" pitchFamily="34" charset="0"/>
                <a:cs typeface="Times New Roman" panose="02020603050405020304" pitchFamily="18" charset="0"/>
              </a:rPr>
            </a:br>
            <a:endParaRPr lang="pl-PL" sz="1400" dirty="0">
              <a:effectLst/>
              <a:latin typeface="Montserrat" panose="00000500000000000000" pitchFamily="2" charset="-18"/>
              <a:ea typeface="Aptos" panose="020B0004020202020204" pitchFamily="34" charset="0"/>
              <a:cs typeface="Times New Roman" panose="02020603050405020304" pitchFamily="18" charset="0"/>
            </a:endParaRPr>
          </a:p>
          <a:p>
            <a:r>
              <a:rPr lang="en-US" sz="1400" dirty="0">
                <a:effectLst/>
                <a:latin typeface="Montserrat" panose="00000500000000000000" pitchFamily="2" charset="-18"/>
                <a:ea typeface="Aptos" panose="020B0004020202020204" pitchFamily="34" charset="0"/>
                <a:cs typeface="Times New Roman" panose="02020603050405020304" pitchFamily="18" charset="0"/>
              </a:rPr>
              <a:t>Every day, a group of </a:t>
            </a:r>
            <a:r>
              <a:rPr lang="pl-PL" sz="1400" b="1" dirty="0" err="1">
                <a:latin typeface="Montserrat" panose="00000500000000000000" pitchFamily="2" charset="-18"/>
                <a:ea typeface="Aptos" panose="020B0004020202020204" pitchFamily="34" charset="0"/>
                <a:cs typeface="Times New Roman" panose="02020603050405020304" pitchFamily="18" charset="0"/>
              </a:rPr>
              <a:t>our</a:t>
            </a:r>
            <a:r>
              <a:rPr lang="pl-PL" sz="1400" b="1" dirty="0">
                <a:effectLst/>
                <a:latin typeface="Montserrat" panose="00000500000000000000" pitchFamily="2" charset="-18"/>
                <a:ea typeface="Aptos" panose="020B0004020202020204" pitchFamily="34" charset="0"/>
                <a:cs typeface="Times New Roman" panose="02020603050405020304" pitchFamily="18" charset="0"/>
              </a:rPr>
              <a:t> </a:t>
            </a:r>
            <a:r>
              <a:rPr lang="en-US" sz="1400" b="1" dirty="0">
                <a:effectLst/>
                <a:latin typeface="Montserrat" panose="00000500000000000000" pitchFamily="2" charset="-18"/>
                <a:ea typeface="Aptos" panose="020B0004020202020204" pitchFamily="34" charset="0"/>
                <a:cs typeface="Times New Roman" panose="02020603050405020304" pitchFamily="18" charset="0"/>
              </a:rPr>
              <a:t>designers</a:t>
            </a:r>
            <a:r>
              <a:rPr lang="pl-PL" sz="1400" b="1" dirty="0">
                <a:effectLst/>
                <a:latin typeface="Montserrat" panose="00000500000000000000" pitchFamily="2" charset="-18"/>
                <a:ea typeface="Aptos" panose="020B0004020202020204" pitchFamily="34" charset="0"/>
                <a:cs typeface="Times New Roman" panose="02020603050405020304" pitchFamily="18" charset="0"/>
              </a:rPr>
              <a:t> </a:t>
            </a:r>
            <a:r>
              <a:rPr lang="en-US" sz="1400" b="1" dirty="0">
                <a:effectLst/>
                <a:latin typeface="Montserrat" panose="00000500000000000000" pitchFamily="2" charset="-18"/>
                <a:ea typeface="Aptos" panose="020B0004020202020204" pitchFamily="34" charset="0"/>
                <a:cs typeface="Times New Roman" panose="02020603050405020304" pitchFamily="18" charset="0"/>
              </a:rPr>
              <a:t>and technicians in </a:t>
            </a:r>
            <a:r>
              <a:rPr lang="pl-PL" sz="1400" b="1" dirty="0" err="1">
                <a:effectLst/>
                <a:latin typeface="Montserrat" panose="00000500000000000000" pitchFamily="2" charset="-18"/>
                <a:ea typeface="Aptos" panose="020B0004020202020204" pitchFamily="34" charset="0"/>
                <a:cs typeface="Times New Roman" panose="02020603050405020304" pitchFamily="18" charset="0"/>
              </a:rPr>
              <a:t>Lodz</a:t>
            </a:r>
            <a:r>
              <a:rPr lang="en-US" sz="1400" b="1" dirty="0">
                <a:effectLst/>
                <a:latin typeface="Montserrat" panose="00000500000000000000" pitchFamily="2" charset="-18"/>
                <a:ea typeface="Aptos" panose="020B0004020202020204" pitchFamily="34" charset="0"/>
                <a:cs typeface="Times New Roman" panose="02020603050405020304" pitchFamily="18" charset="0"/>
              </a:rPr>
              <a:t> </a:t>
            </a:r>
            <a:r>
              <a:rPr lang="en-US" sz="1400" dirty="0">
                <a:effectLst/>
                <a:latin typeface="Montserrat" panose="00000500000000000000" pitchFamily="2" charset="-18"/>
                <a:ea typeface="Aptos" panose="020B0004020202020204" pitchFamily="34" charset="0"/>
                <a:cs typeface="Times New Roman" panose="02020603050405020304" pitchFamily="18" charset="0"/>
              </a:rPr>
              <a:t>(Polish textile mecca) takes care of every detail of the collection being created.</a:t>
            </a:r>
            <a:endParaRPr lang="pl-PL" sz="1400" dirty="0">
              <a:effectLst/>
              <a:latin typeface="Montserrat" panose="00000500000000000000" pitchFamily="2" charset="-18"/>
              <a:ea typeface="Aptos" panose="020B0004020202020204" pitchFamily="34" charset="0"/>
              <a:cs typeface="Times New Roman" panose="02020603050405020304" pitchFamily="18" charset="0"/>
            </a:endParaRPr>
          </a:p>
          <a:p>
            <a:br>
              <a:rPr lang="pl-PL" sz="1400" kern="100" dirty="0">
                <a:effectLst/>
                <a:latin typeface="Montserrat" panose="00000500000000000000" pitchFamily="2" charset="-18"/>
                <a:ea typeface="Aptos" panose="020B0004020202020204" pitchFamily="34" charset="0"/>
                <a:cs typeface="Times New Roman" panose="02020603050405020304" pitchFamily="18" charset="0"/>
              </a:rPr>
            </a:br>
            <a:r>
              <a:rPr lang="en-US" sz="1400" kern="100" dirty="0">
                <a:effectLst/>
                <a:latin typeface="Montserrat" panose="00000500000000000000" pitchFamily="2" charset="-18"/>
                <a:ea typeface="Aptos" panose="020B0004020202020204" pitchFamily="34" charset="0"/>
                <a:cs typeface="Times New Roman" panose="02020603050405020304" pitchFamily="18" charset="0"/>
              </a:rPr>
              <a:t>We value our </a:t>
            </a:r>
            <a:r>
              <a:rPr lang="en-US" sz="1400" b="1" kern="100" dirty="0">
                <a:effectLst/>
                <a:latin typeface="Montserrat" panose="00000500000000000000" pitchFamily="2" charset="-18"/>
                <a:ea typeface="Aptos" panose="020B0004020202020204" pitchFamily="34" charset="0"/>
                <a:cs typeface="Times New Roman" panose="02020603050405020304" pitchFamily="18" charset="0"/>
              </a:rPr>
              <a:t>local heritage</a:t>
            </a:r>
            <a:r>
              <a:rPr lang="en-US" sz="1400" kern="100" dirty="0">
                <a:effectLst/>
                <a:latin typeface="Montserrat" panose="00000500000000000000" pitchFamily="2" charset="-18"/>
                <a:ea typeface="Aptos" panose="020B0004020202020204" pitchFamily="34" charset="0"/>
                <a:cs typeface="Times New Roman" panose="02020603050405020304" pitchFamily="18" charset="0"/>
              </a:rPr>
              <a:t>, that's why we cooperate</a:t>
            </a:r>
            <a:r>
              <a:rPr lang="pl-PL" sz="1400" kern="100" dirty="0">
                <a:effectLst/>
                <a:latin typeface="Montserrat" panose="00000500000000000000" pitchFamily="2" charset="-18"/>
                <a:ea typeface="Aptos" panose="020B0004020202020204" pitchFamily="34" charset="0"/>
                <a:cs typeface="Times New Roman" panose="02020603050405020304" pitchFamily="18" charset="0"/>
              </a:rPr>
              <a:t> </a:t>
            </a:r>
            <a:r>
              <a:rPr lang="en-US" sz="1400" kern="100" dirty="0">
                <a:effectLst/>
                <a:latin typeface="Montserrat" panose="00000500000000000000" pitchFamily="2" charset="-18"/>
                <a:ea typeface="Aptos" panose="020B0004020202020204" pitchFamily="34" charset="0"/>
                <a:cs typeface="Times New Roman" panose="02020603050405020304" pitchFamily="18" charset="0"/>
              </a:rPr>
              <a:t>with the Institute of Textiles and the Academy of Arts, which allows us to create </a:t>
            </a:r>
            <a:r>
              <a:rPr lang="pl-PL" sz="1400" kern="100" dirty="0" err="1">
                <a:effectLst/>
                <a:latin typeface="Montserrat" panose="00000500000000000000" pitchFamily="2" charset="-18"/>
                <a:ea typeface="Aptos" panose="020B0004020202020204" pitchFamily="34" charset="0"/>
                <a:cs typeface="Times New Roman" panose="02020603050405020304" pitchFamily="18" charset="0"/>
              </a:rPr>
              <a:t>more</a:t>
            </a:r>
            <a:r>
              <a:rPr lang="pl-PL" sz="1400" kern="100" dirty="0">
                <a:effectLst/>
                <a:latin typeface="Montserrat" panose="00000500000000000000" pitchFamily="2" charset="-18"/>
                <a:ea typeface="Aptos" panose="020B0004020202020204" pitchFamily="34" charset="0"/>
                <a:cs typeface="Times New Roman" panose="02020603050405020304" pitchFamily="18" charset="0"/>
              </a:rPr>
              <a:t> </a:t>
            </a:r>
            <a:r>
              <a:rPr lang="en-US" sz="1400" kern="100" dirty="0">
                <a:effectLst/>
                <a:latin typeface="Montserrat" panose="00000500000000000000" pitchFamily="2" charset="-18"/>
                <a:ea typeface="Aptos" panose="020B0004020202020204" pitchFamily="34" charset="0"/>
                <a:cs typeface="Times New Roman" panose="02020603050405020304" pitchFamily="18" charset="0"/>
              </a:rPr>
              <a:t>unique designs and prints.</a:t>
            </a:r>
            <a:endParaRPr lang="pl-PL" sz="1400" dirty="0">
              <a:effectLst/>
              <a:latin typeface="Montserrat" panose="00000500000000000000" pitchFamily="2" charset="-18"/>
              <a:ea typeface="Aptos" panose="020B0004020202020204" pitchFamily="34" charset="0"/>
              <a:cs typeface="Times New Roman" panose="02020603050405020304" pitchFamily="18" charset="0"/>
            </a:endParaRPr>
          </a:p>
          <a:p>
            <a:endParaRPr lang="pl-PL" sz="1400" dirty="0">
              <a:latin typeface="Montserrat" panose="00000500000000000000" pitchFamily="2" charset="-18"/>
              <a:ea typeface="Aptos" panose="020B0004020202020204" pitchFamily="34" charset="0"/>
              <a:cs typeface="Times New Roman" panose="02020603050405020304" pitchFamily="18" charset="0"/>
            </a:endParaRPr>
          </a:p>
          <a:p>
            <a:r>
              <a:rPr lang="en-US" sz="1400" dirty="0">
                <a:effectLst/>
                <a:latin typeface="Montserrat" panose="00000500000000000000" pitchFamily="2" charset="-18"/>
                <a:ea typeface="Aptos" panose="020B0004020202020204" pitchFamily="34" charset="0"/>
                <a:cs typeface="Times New Roman" panose="02020603050405020304" pitchFamily="18" charset="0"/>
              </a:rPr>
              <a:t>This translates into the </a:t>
            </a:r>
            <a:r>
              <a:rPr lang="en-US" sz="1400" b="1" dirty="0">
                <a:effectLst/>
                <a:latin typeface="Montserrat" panose="00000500000000000000" pitchFamily="2" charset="-18"/>
                <a:ea typeface="Aptos" panose="020B0004020202020204" pitchFamily="34" charset="0"/>
                <a:cs typeface="Times New Roman" panose="02020603050405020304" pitchFamily="18" charset="0"/>
              </a:rPr>
              <a:t>authenticity</a:t>
            </a:r>
            <a:r>
              <a:rPr lang="en-US" sz="1400" dirty="0">
                <a:effectLst/>
                <a:latin typeface="Montserrat" panose="00000500000000000000" pitchFamily="2" charset="-18"/>
                <a:ea typeface="Aptos" panose="020B0004020202020204" pitchFamily="34" charset="0"/>
                <a:cs typeface="Times New Roman" panose="02020603050405020304" pitchFamily="18" charset="0"/>
              </a:rPr>
              <a:t>, </a:t>
            </a:r>
            <a:r>
              <a:rPr lang="en-US" sz="1400" b="1" dirty="0">
                <a:effectLst/>
                <a:latin typeface="Montserrat" panose="00000500000000000000" pitchFamily="2" charset="-18"/>
                <a:ea typeface="Aptos" panose="020B0004020202020204" pitchFamily="34" charset="0"/>
                <a:cs typeface="Times New Roman" panose="02020603050405020304" pitchFamily="18" charset="0"/>
              </a:rPr>
              <a:t>reliability</a:t>
            </a:r>
            <a:r>
              <a:rPr lang="en-US" sz="1400" dirty="0">
                <a:effectLst/>
                <a:latin typeface="Montserrat" panose="00000500000000000000" pitchFamily="2" charset="-18"/>
                <a:ea typeface="Aptos" panose="020B0004020202020204" pitchFamily="34" charset="0"/>
                <a:cs typeface="Times New Roman" panose="02020603050405020304" pitchFamily="18" charset="0"/>
              </a:rPr>
              <a:t> and </a:t>
            </a:r>
            <a:r>
              <a:rPr lang="en-US" sz="1400" b="1" dirty="0">
                <a:effectLst/>
                <a:latin typeface="Montserrat" panose="00000500000000000000" pitchFamily="2" charset="-18"/>
                <a:ea typeface="Aptos" panose="020B0004020202020204" pitchFamily="34" charset="0"/>
                <a:cs typeface="Times New Roman" panose="02020603050405020304" pitchFamily="18" charset="0"/>
              </a:rPr>
              <a:t>uniqueness</a:t>
            </a:r>
            <a:r>
              <a:rPr lang="en-US" sz="1400" dirty="0">
                <a:effectLst/>
                <a:latin typeface="Montserrat" panose="00000500000000000000" pitchFamily="2" charset="-18"/>
                <a:ea typeface="Aptos" panose="020B0004020202020204" pitchFamily="34" charset="0"/>
                <a:cs typeface="Times New Roman" panose="02020603050405020304" pitchFamily="18" charset="0"/>
              </a:rPr>
              <a:t> of our collections. Which is appreciated by a </a:t>
            </a:r>
            <a:r>
              <a:rPr lang="en-US" sz="1400" b="1" dirty="0">
                <a:effectLst/>
                <a:latin typeface="Montserrat" panose="00000500000000000000" pitchFamily="2" charset="-18"/>
                <a:ea typeface="Aptos" panose="020B0004020202020204" pitchFamily="34" charset="0"/>
                <a:cs typeface="Times New Roman" panose="02020603050405020304" pitchFamily="18" charset="0"/>
              </a:rPr>
              <a:t>loyal group of consumers</a:t>
            </a:r>
            <a:r>
              <a:rPr lang="en-US" sz="1400" dirty="0">
                <a:effectLst/>
                <a:latin typeface="Montserrat" panose="00000500000000000000" pitchFamily="2" charset="-18"/>
                <a:ea typeface="Aptos" panose="020B0004020202020204" pitchFamily="34" charset="0"/>
                <a:cs typeface="Times New Roman" panose="02020603050405020304" pitchFamily="18" charset="0"/>
              </a:rPr>
              <a:t>.</a:t>
            </a:r>
            <a:endParaRPr lang="pl-PL" sz="1400" dirty="0">
              <a:effectLst/>
              <a:latin typeface="Montserrat" panose="00000500000000000000" pitchFamily="2" charset="-18"/>
              <a:ea typeface="Aptos" panose="020B0004020202020204" pitchFamily="34" charset="0"/>
              <a:cs typeface="Times New Roman" panose="02020603050405020304" pitchFamily="18" charset="0"/>
            </a:endParaRPr>
          </a:p>
          <a:p>
            <a:r>
              <a:rPr lang="en-GB" sz="1400" dirty="0">
                <a:effectLst/>
                <a:latin typeface="Montserrat" panose="00000500000000000000" pitchFamily="2" charset="-18"/>
                <a:ea typeface="Aptos" panose="020B0004020202020204" pitchFamily="34" charset="0"/>
                <a:cs typeface="Times New Roman" panose="02020603050405020304" pitchFamily="18" charset="0"/>
              </a:rPr>
              <a:t> </a:t>
            </a:r>
            <a:endParaRPr lang="pl-PL" sz="1400" dirty="0">
              <a:effectLst/>
              <a:latin typeface="Montserrat" panose="00000500000000000000" pitchFamily="2" charset="-18"/>
              <a:ea typeface="Aptos" panose="020B0004020202020204" pitchFamily="34" charset="0"/>
              <a:cs typeface="Times New Roman" panose="02020603050405020304" pitchFamily="18" charset="0"/>
            </a:endParaRPr>
          </a:p>
          <a:p>
            <a:endParaRPr lang="pl-PL" sz="1400" dirty="0">
              <a:latin typeface="Montserrat" panose="00000500000000000000" pitchFamily="2" charset="-18"/>
              <a:cs typeface="Times New Roman" panose="02020603050405020304" pitchFamily="18" charset="0"/>
            </a:endParaRPr>
          </a:p>
          <a:p>
            <a:endParaRPr lang="pl-PL" sz="1400" dirty="0">
              <a:latin typeface="Montserrat" panose="00000500000000000000" pitchFamily="2" charset="-18"/>
            </a:endParaRPr>
          </a:p>
        </p:txBody>
      </p:sp>
      <p:sp>
        <p:nvSpPr>
          <p:cNvPr id="5" name="pole tekstowe 4">
            <a:extLst>
              <a:ext uri="{FF2B5EF4-FFF2-40B4-BE49-F238E27FC236}">
                <a16:creationId xmlns:a16="http://schemas.microsoft.com/office/drawing/2014/main" id="{538F9F09-7C12-21F1-E453-B55D56D2DCDA}"/>
              </a:ext>
            </a:extLst>
          </p:cNvPr>
          <p:cNvSpPr txBox="1"/>
          <p:nvPr/>
        </p:nvSpPr>
        <p:spPr>
          <a:xfrm>
            <a:off x="304800" y="4016276"/>
            <a:ext cx="7681679" cy="2308324"/>
          </a:xfrm>
          <a:prstGeom prst="rect">
            <a:avLst/>
          </a:prstGeom>
          <a:noFill/>
        </p:spPr>
        <p:txBody>
          <a:bodyPr wrap="square">
            <a:spAutoFit/>
          </a:bodyPr>
          <a:lstStyle/>
          <a:p>
            <a:r>
              <a:rPr lang="pl-PL" sz="1600" dirty="0" err="1">
                <a:latin typeface="Montserrat" panose="00000500000000000000" pitchFamily="2" charset="-18"/>
              </a:rPr>
              <a:t>TATUUMの服は、完璧なカット、高品質な素材、そして時代を超越したスタイルにより、毎日快適さと自信をもたらします</a:t>
            </a:r>
            <a:r>
              <a:rPr lang="pl-PL" sz="1600" dirty="0">
                <a:latin typeface="Montserrat" panose="00000500000000000000" pitchFamily="2" charset="-18"/>
              </a:rPr>
              <a:t>。</a:t>
            </a:r>
          </a:p>
          <a:p>
            <a:r>
              <a:rPr lang="pl-PL" sz="1600" dirty="0" err="1">
                <a:latin typeface="Montserrat" panose="00000500000000000000" pitchFamily="2" charset="-18"/>
              </a:rPr>
              <a:t>ポーランドの繊維のメッカ、ウッチのデザイナーと技術者チームが、日</a:t>
            </a:r>
            <a:r>
              <a:rPr lang="pl-PL" sz="1600" dirty="0">
                <a:latin typeface="Montserrat" panose="00000500000000000000" pitchFamily="2" charset="-18"/>
              </a:rPr>
              <a:t>々、</a:t>
            </a:r>
            <a:r>
              <a:rPr lang="pl-PL" sz="1600" dirty="0" err="1">
                <a:latin typeface="Montserrat" panose="00000500000000000000" pitchFamily="2" charset="-18"/>
              </a:rPr>
              <a:t>コレクションの細部に至るまで細心の注意を払って制作しています。私たちは地元の伝統を大切にしています</a:t>
            </a:r>
            <a:r>
              <a:rPr lang="pl-PL" sz="1600" dirty="0">
                <a:latin typeface="Montserrat" panose="00000500000000000000" pitchFamily="2" charset="-18"/>
              </a:rPr>
              <a:t>。</a:t>
            </a:r>
          </a:p>
          <a:p>
            <a:r>
              <a:rPr lang="pl-PL" sz="1600" dirty="0" err="1">
                <a:latin typeface="Montserrat" panose="00000500000000000000" pitchFamily="2" charset="-18"/>
              </a:rPr>
              <a:t>だからこそ、繊維研究所や芸術アカデミーと協力し、よりユニークなデザインやプリントを生み出しています</a:t>
            </a:r>
            <a:r>
              <a:rPr lang="pl-PL" sz="1600" dirty="0">
                <a:latin typeface="Montserrat" panose="00000500000000000000" pitchFamily="2" charset="-18"/>
              </a:rPr>
              <a:t>。</a:t>
            </a:r>
          </a:p>
          <a:p>
            <a:r>
              <a:rPr lang="pl-PL" sz="1600" dirty="0">
                <a:latin typeface="Montserrat" panose="00000500000000000000" pitchFamily="2" charset="-18"/>
              </a:rPr>
              <a:t>これが、私たちのコレクションの真正性、信頼性、そして独自性につながっています。そして、それは多くの忠実な消費者に高く評価されています。</a:t>
            </a:r>
          </a:p>
        </p:txBody>
      </p:sp>
      <p:pic>
        <p:nvPicPr>
          <p:cNvPr id="3" name="object 6">
            <a:extLst>
              <a:ext uri="{FF2B5EF4-FFF2-40B4-BE49-F238E27FC236}">
                <a16:creationId xmlns:a16="http://schemas.microsoft.com/office/drawing/2014/main" id="{97107CCC-3ED6-DF5C-B914-E4E2A7B8273C}"/>
              </a:ext>
            </a:extLst>
          </p:cNvPr>
          <p:cNvPicPr/>
          <p:nvPr/>
        </p:nvPicPr>
        <p:blipFill>
          <a:blip r:embed="rId3" cstate="print"/>
          <a:srcRect l="19726" r="4885"/>
          <a:stretch/>
        </p:blipFill>
        <p:spPr>
          <a:xfrm>
            <a:off x="8001000" y="1143000"/>
            <a:ext cx="3991270" cy="5294249"/>
          </a:xfrm>
          <a:prstGeom prst="rect">
            <a:avLst/>
          </a:prstGeom>
        </p:spPr>
      </p:pic>
    </p:spTree>
    <p:extLst>
      <p:ext uri="{BB962C8B-B14F-4D97-AF65-F5344CB8AC3E}">
        <p14:creationId xmlns:p14="http://schemas.microsoft.com/office/powerpoint/2010/main" val="2302883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90A82-2306-5E47-A33E-4E03289415E6}"/>
            </a:ext>
          </a:extLst>
        </p:cNvPr>
        <p:cNvGrpSpPr/>
        <p:nvPr/>
      </p:nvGrpSpPr>
      <p:grpSpPr>
        <a:xfrm>
          <a:off x="0" y="0"/>
          <a:ext cx="0" cy="0"/>
          <a:chOff x="0" y="0"/>
          <a:chExt cx="0" cy="0"/>
        </a:xfrm>
      </p:grpSpPr>
      <p:pic>
        <p:nvPicPr>
          <p:cNvPr id="9" name="Obraz 8">
            <a:extLst>
              <a:ext uri="{FF2B5EF4-FFF2-40B4-BE49-F238E27FC236}">
                <a16:creationId xmlns:a16="http://schemas.microsoft.com/office/drawing/2014/main" id="{6DD4618B-6DEC-1939-40C9-5C3E285A2225}"/>
              </a:ext>
            </a:extLst>
          </p:cNvPr>
          <p:cNvPicPr>
            <a:picLocks noChangeAspect="1"/>
          </p:cNvPicPr>
          <p:nvPr/>
        </p:nvPicPr>
        <p:blipFill>
          <a:blip r:embed="rId2"/>
          <a:srcRect t="4644" r="1" b="25567"/>
          <a:stretch/>
        </p:blipFill>
        <p:spPr>
          <a:xfrm>
            <a:off x="-1" y="10"/>
            <a:ext cx="7370057" cy="6857990"/>
          </a:xfrm>
          <a:prstGeom prst="rect">
            <a:avLst/>
          </a:prstGeom>
        </p:spPr>
      </p:pic>
      <p:pic>
        <p:nvPicPr>
          <p:cNvPr id="7" name="Obraz 6">
            <a:extLst>
              <a:ext uri="{FF2B5EF4-FFF2-40B4-BE49-F238E27FC236}">
                <a16:creationId xmlns:a16="http://schemas.microsoft.com/office/drawing/2014/main" id="{0B380DA4-8820-4AE6-5DC8-B0E3AD672C03}"/>
              </a:ext>
            </a:extLst>
          </p:cNvPr>
          <p:cNvPicPr>
            <a:picLocks noChangeAspect="1"/>
          </p:cNvPicPr>
          <p:nvPr/>
        </p:nvPicPr>
        <p:blipFill>
          <a:blip r:embed="rId3" cstate="hqprint">
            <a:extLst>
              <a:ext uri="{28A0092B-C50C-407E-A947-70E740481C1C}">
                <a14:useLocalDpi xmlns:a14="http://schemas.microsoft.com/office/drawing/2010/main"/>
              </a:ext>
            </a:extLst>
          </a:blip>
          <a:srcRect l="5681" r="1425" b="-4"/>
          <a:stretch/>
        </p:blipFill>
        <p:spPr>
          <a:xfrm>
            <a:off x="7534656" y="1"/>
            <a:ext cx="4657344" cy="3346704"/>
          </a:xfrm>
          <a:prstGeom prst="rect">
            <a:avLst/>
          </a:prstGeom>
        </p:spPr>
      </p:pic>
      <p:pic>
        <p:nvPicPr>
          <p:cNvPr id="19" name="Obraz 18">
            <a:extLst>
              <a:ext uri="{FF2B5EF4-FFF2-40B4-BE49-F238E27FC236}">
                <a16:creationId xmlns:a16="http://schemas.microsoft.com/office/drawing/2014/main" id="{A2C2F11A-E745-FD3A-2000-C41AAE7A0F67}"/>
              </a:ext>
            </a:extLst>
          </p:cNvPr>
          <p:cNvPicPr>
            <a:picLocks noChangeAspect="1"/>
          </p:cNvPicPr>
          <p:nvPr/>
        </p:nvPicPr>
        <p:blipFill>
          <a:blip r:embed="rId4"/>
          <a:srcRect r="-3" b="46104"/>
          <a:stretch/>
        </p:blipFill>
        <p:spPr>
          <a:xfrm>
            <a:off x="7534654" y="3511296"/>
            <a:ext cx="4657346" cy="3346704"/>
          </a:xfrm>
          <a:prstGeom prst="rect">
            <a:avLst/>
          </a:prstGeom>
        </p:spPr>
      </p:pic>
    </p:spTree>
    <p:extLst>
      <p:ext uri="{BB962C8B-B14F-4D97-AF65-F5344CB8AC3E}">
        <p14:creationId xmlns:p14="http://schemas.microsoft.com/office/powerpoint/2010/main" val="181997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E000F-5E1A-752B-82BB-9DFEA6F0032C}"/>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EA0281AB-3331-D293-D306-04760FDD5EF9}"/>
              </a:ext>
            </a:extLst>
          </p:cNvPr>
          <p:cNvPicPr/>
          <p:nvPr/>
        </p:nvPicPr>
        <p:blipFill>
          <a:blip r:embed="rId2" cstate="print"/>
          <a:stretch>
            <a:fillRect/>
          </a:stretch>
        </p:blipFill>
        <p:spPr>
          <a:xfrm>
            <a:off x="228600" y="152400"/>
            <a:ext cx="11650637" cy="6553200"/>
          </a:xfrm>
          <a:prstGeom prst="rect">
            <a:avLst/>
          </a:prstGeom>
        </p:spPr>
      </p:pic>
    </p:spTree>
    <p:extLst>
      <p:ext uri="{BB962C8B-B14F-4D97-AF65-F5344CB8AC3E}">
        <p14:creationId xmlns:p14="http://schemas.microsoft.com/office/powerpoint/2010/main" val="3575729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object 4"/>
          <p:cNvGrpSpPr/>
          <p:nvPr/>
        </p:nvGrpSpPr>
        <p:grpSpPr>
          <a:xfrm>
            <a:off x="152393" y="449452"/>
            <a:ext cx="11784965" cy="27305"/>
            <a:chOff x="152393" y="449452"/>
            <a:chExt cx="11784965" cy="27305"/>
          </a:xfrm>
        </p:grpSpPr>
        <p:sp>
          <p:nvSpPr>
            <p:cNvPr id="5" name="object 5"/>
            <p:cNvSpPr/>
            <p:nvPr/>
          </p:nvSpPr>
          <p:spPr>
            <a:xfrm>
              <a:off x="152393" y="449452"/>
              <a:ext cx="11784965" cy="27305"/>
            </a:xfrm>
            <a:custGeom>
              <a:avLst/>
              <a:gdLst/>
              <a:ahLst/>
              <a:cxnLst/>
              <a:rect l="l" t="t" r="r" b="b"/>
              <a:pathLst>
                <a:path w="11784965" h="27304">
                  <a:moveTo>
                    <a:pt x="12" y="0"/>
                  </a:moveTo>
                  <a:lnTo>
                    <a:pt x="0" y="6350"/>
                  </a:lnTo>
                  <a:lnTo>
                    <a:pt x="11784584" y="27305"/>
                  </a:lnTo>
                  <a:lnTo>
                    <a:pt x="11784596" y="20955"/>
                  </a:lnTo>
                  <a:lnTo>
                    <a:pt x="12" y="0"/>
                  </a:lnTo>
                  <a:close/>
                </a:path>
              </a:pathLst>
            </a:custGeom>
            <a:solidFill>
              <a:srgbClr val="C5C5C5"/>
            </a:solidFill>
          </p:spPr>
          <p:txBody>
            <a:bodyPr wrap="square" lIns="0" tIns="0" rIns="0" bIns="0" rtlCol="0"/>
            <a:lstStyle/>
            <a:p>
              <a:endParaRPr/>
            </a:p>
          </p:txBody>
        </p:sp>
        <p:sp>
          <p:nvSpPr>
            <p:cNvPr id="6" name="object 6"/>
            <p:cNvSpPr/>
            <p:nvPr/>
          </p:nvSpPr>
          <p:spPr>
            <a:xfrm>
              <a:off x="152400" y="455802"/>
              <a:ext cx="358140" cy="17145"/>
            </a:xfrm>
            <a:custGeom>
              <a:avLst/>
              <a:gdLst/>
              <a:ahLst/>
              <a:cxnLst/>
              <a:rect l="l" t="t" r="r" b="b"/>
              <a:pathLst>
                <a:path w="358140" h="17145">
                  <a:moveTo>
                    <a:pt x="0" y="0"/>
                  </a:moveTo>
                  <a:lnTo>
                    <a:pt x="0" y="16624"/>
                  </a:lnTo>
                  <a:lnTo>
                    <a:pt x="358139" y="16624"/>
                  </a:lnTo>
                  <a:lnTo>
                    <a:pt x="358139" y="647"/>
                  </a:lnTo>
                  <a:lnTo>
                    <a:pt x="0" y="0"/>
                  </a:lnTo>
                  <a:close/>
                </a:path>
              </a:pathLst>
            </a:custGeom>
            <a:solidFill>
              <a:srgbClr val="FEFEFE"/>
            </a:solidFill>
          </p:spPr>
          <p:txBody>
            <a:bodyPr wrap="square" lIns="0" tIns="0" rIns="0" bIns="0" rtlCol="0"/>
            <a:lstStyle/>
            <a:p>
              <a:endParaRPr/>
            </a:p>
          </p:txBody>
        </p:sp>
        <p:sp>
          <p:nvSpPr>
            <p:cNvPr id="7" name="object 7"/>
            <p:cNvSpPr/>
            <p:nvPr/>
          </p:nvSpPr>
          <p:spPr>
            <a:xfrm>
              <a:off x="152400" y="449452"/>
              <a:ext cx="358140" cy="7620"/>
            </a:xfrm>
            <a:custGeom>
              <a:avLst/>
              <a:gdLst/>
              <a:ahLst/>
              <a:cxnLst/>
              <a:rect l="l" t="t" r="r" b="b"/>
              <a:pathLst>
                <a:path w="358140" h="7620">
                  <a:moveTo>
                    <a:pt x="12" y="0"/>
                  </a:moveTo>
                  <a:lnTo>
                    <a:pt x="0" y="6350"/>
                  </a:lnTo>
                  <a:lnTo>
                    <a:pt x="358139" y="6997"/>
                  </a:lnTo>
                  <a:lnTo>
                    <a:pt x="358139" y="635"/>
                  </a:lnTo>
                  <a:lnTo>
                    <a:pt x="12" y="0"/>
                  </a:lnTo>
                  <a:close/>
                </a:path>
              </a:pathLst>
            </a:custGeom>
            <a:solidFill>
              <a:srgbClr val="C4C4C4"/>
            </a:solidFill>
          </p:spPr>
          <p:txBody>
            <a:bodyPr wrap="square" lIns="0" tIns="0" rIns="0" bIns="0" rtlCol="0"/>
            <a:lstStyle/>
            <a:p>
              <a:endParaRPr/>
            </a:p>
          </p:txBody>
        </p:sp>
      </p:grpSp>
      <p:sp>
        <p:nvSpPr>
          <p:cNvPr id="39" name="object 39"/>
          <p:cNvSpPr txBox="1"/>
          <p:nvPr/>
        </p:nvSpPr>
        <p:spPr>
          <a:xfrm>
            <a:off x="1565910" y="659833"/>
            <a:ext cx="9060180" cy="443070"/>
          </a:xfrm>
          <a:prstGeom prst="rect">
            <a:avLst/>
          </a:prstGeom>
        </p:spPr>
        <p:txBody>
          <a:bodyPr vert="horz" wrap="square" lIns="0" tIns="12065" rIns="0" bIns="0" rtlCol="0">
            <a:spAutoFit/>
          </a:bodyPr>
          <a:lstStyle/>
          <a:p>
            <a:pPr algn="ctr">
              <a:lnSpc>
                <a:spcPct val="100000"/>
              </a:lnSpc>
              <a:spcBef>
                <a:spcPts val="95"/>
              </a:spcBef>
            </a:pPr>
            <a:r>
              <a:rPr sz="1400" spc="160" dirty="0">
                <a:solidFill>
                  <a:srgbClr val="231F20"/>
                </a:solidFill>
                <a:latin typeface="Montserrat" panose="00000500000000000000" pitchFamily="2" charset="-18"/>
                <a:ea typeface="Verdana" panose="020B0604030504040204" pitchFamily="34" charset="0"/>
                <a:cs typeface="Trebuchet MS"/>
              </a:rPr>
              <a:t>We</a:t>
            </a:r>
            <a:r>
              <a:rPr sz="1400" spc="-30" dirty="0">
                <a:solidFill>
                  <a:srgbClr val="231F20"/>
                </a:solidFill>
                <a:latin typeface="Montserrat" panose="00000500000000000000" pitchFamily="2" charset="-18"/>
                <a:ea typeface="Verdana" panose="020B0604030504040204" pitchFamily="34" charset="0"/>
                <a:cs typeface="Trebuchet MS"/>
              </a:rPr>
              <a:t> </a:t>
            </a:r>
            <a:r>
              <a:rPr sz="1400" spc="80" dirty="0">
                <a:solidFill>
                  <a:srgbClr val="231F20"/>
                </a:solidFill>
                <a:latin typeface="Montserrat" panose="00000500000000000000" pitchFamily="2" charset="-18"/>
                <a:ea typeface="Verdana" panose="020B0604030504040204" pitchFamily="34" charset="0"/>
                <a:cs typeface="Trebuchet MS"/>
              </a:rPr>
              <a:t>have</a:t>
            </a:r>
            <a:r>
              <a:rPr sz="1400" spc="-25" dirty="0">
                <a:solidFill>
                  <a:srgbClr val="231F20"/>
                </a:solidFill>
                <a:latin typeface="Montserrat" panose="00000500000000000000" pitchFamily="2" charset="-18"/>
                <a:ea typeface="Verdana" panose="020B0604030504040204" pitchFamily="34" charset="0"/>
                <a:cs typeface="Trebuchet MS"/>
              </a:rPr>
              <a:t> </a:t>
            </a:r>
            <a:r>
              <a:rPr sz="1400" spc="65" dirty="0">
                <a:solidFill>
                  <a:srgbClr val="231F20"/>
                </a:solidFill>
                <a:latin typeface="Montserrat" panose="00000500000000000000" pitchFamily="2" charset="-18"/>
                <a:ea typeface="Verdana" panose="020B0604030504040204" pitchFamily="34" charset="0"/>
                <a:cs typeface="Trebuchet MS"/>
              </a:rPr>
              <a:t>always</a:t>
            </a:r>
            <a:r>
              <a:rPr sz="1400" spc="-35" dirty="0">
                <a:solidFill>
                  <a:srgbClr val="231F20"/>
                </a:solidFill>
                <a:latin typeface="Montserrat" panose="00000500000000000000" pitchFamily="2" charset="-18"/>
                <a:ea typeface="Verdana" panose="020B0604030504040204" pitchFamily="34" charset="0"/>
                <a:cs typeface="Trebuchet MS"/>
              </a:rPr>
              <a:t> </a:t>
            </a:r>
            <a:r>
              <a:rPr sz="1400" spc="114" dirty="0">
                <a:solidFill>
                  <a:srgbClr val="231F20"/>
                </a:solidFill>
                <a:latin typeface="Montserrat" panose="00000500000000000000" pitchFamily="2" charset="-18"/>
                <a:ea typeface="Verdana" panose="020B0604030504040204" pitchFamily="34" charset="0"/>
                <a:cs typeface="Trebuchet MS"/>
              </a:rPr>
              <a:t>designed</a:t>
            </a:r>
            <a:r>
              <a:rPr sz="1400" spc="-60" dirty="0">
                <a:solidFill>
                  <a:srgbClr val="231F20"/>
                </a:solidFill>
                <a:latin typeface="Montserrat" panose="00000500000000000000" pitchFamily="2" charset="-18"/>
                <a:ea typeface="Verdana" panose="020B0604030504040204" pitchFamily="34" charset="0"/>
                <a:cs typeface="Trebuchet MS"/>
              </a:rPr>
              <a:t> </a:t>
            </a:r>
            <a:r>
              <a:rPr sz="1400" spc="95" dirty="0">
                <a:solidFill>
                  <a:srgbClr val="231F20"/>
                </a:solidFill>
                <a:latin typeface="Montserrat" panose="00000500000000000000" pitchFamily="2" charset="-18"/>
                <a:ea typeface="Verdana" panose="020B0604030504040204" pitchFamily="34" charset="0"/>
                <a:cs typeface="Trebuchet MS"/>
              </a:rPr>
              <a:t>products</a:t>
            </a:r>
            <a:r>
              <a:rPr sz="1400" spc="-30" dirty="0">
                <a:solidFill>
                  <a:srgbClr val="231F20"/>
                </a:solidFill>
                <a:latin typeface="Montserrat" panose="00000500000000000000" pitchFamily="2" charset="-18"/>
                <a:ea typeface="Verdana" panose="020B0604030504040204" pitchFamily="34" charset="0"/>
                <a:cs typeface="Trebuchet MS"/>
              </a:rPr>
              <a:t> </a:t>
            </a:r>
            <a:r>
              <a:rPr sz="1400" spc="100" dirty="0">
                <a:solidFill>
                  <a:srgbClr val="231F20"/>
                </a:solidFill>
                <a:latin typeface="Montserrat" panose="00000500000000000000" pitchFamily="2" charset="-18"/>
                <a:ea typeface="Verdana" panose="020B0604030504040204" pitchFamily="34" charset="0"/>
                <a:cs typeface="Trebuchet MS"/>
              </a:rPr>
              <a:t>intended</a:t>
            </a:r>
            <a:r>
              <a:rPr sz="1400" spc="-60" dirty="0">
                <a:solidFill>
                  <a:srgbClr val="231F20"/>
                </a:solidFill>
                <a:latin typeface="Montserrat" panose="00000500000000000000" pitchFamily="2" charset="-18"/>
                <a:ea typeface="Verdana" panose="020B0604030504040204" pitchFamily="34" charset="0"/>
                <a:cs typeface="Trebuchet MS"/>
              </a:rPr>
              <a:t> </a:t>
            </a:r>
            <a:r>
              <a:rPr sz="1400" spc="55" dirty="0">
                <a:solidFill>
                  <a:srgbClr val="231F20"/>
                </a:solidFill>
                <a:latin typeface="Montserrat" panose="00000500000000000000" pitchFamily="2" charset="-18"/>
                <a:ea typeface="Verdana" panose="020B0604030504040204" pitchFamily="34" charset="0"/>
                <a:cs typeface="Trebuchet MS"/>
              </a:rPr>
              <a:t>to</a:t>
            </a:r>
            <a:r>
              <a:rPr sz="1400" spc="-35" dirty="0">
                <a:solidFill>
                  <a:srgbClr val="231F20"/>
                </a:solidFill>
                <a:latin typeface="Montserrat" panose="00000500000000000000" pitchFamily="2" charset="-18"/>
                <a:ea typeface="Verdana" panose="020B0604030504040204" pitchFamily="34" charset="0"/>
                <a:cs typeface="Trebuchet MS"/>
              </a:rPr>
              <a:t> </a:t>
            </a:r>
            <a:r>
              <a:rPr sz="1400" spc="125" dirty="0">
                <a:solidFill>
                  <a:srgbClr val="231F20"/>
                </a:solidFill>
                <a:latin typeface="Montserrat" panose="00000500000000000000" pitchFamily="2" charset="-18"/>
                <a:ea typeface="Verdana" panose="020B0604030504040204" pitchFamily="34" charset="0"/>
                <a:cs typeface="Trebuchet MS"/>
              </a:rPr>
              <a:t>be</a:t>
            </a:r>
            <a:r>
              <a:rPr sz="1400" spc="-35" dirty="0">
                <a:solidFill>
                  <a:srgbClr val="231F20"/>
                </a:solidFill>
                <a:latin typeface="Montserrat" panose="00000500000000000000" pitchFamily="2" charset="-18"/>
                <a:ea typeface="Verdana" panose="020B0604030504040204" pitchFamily="34" charset="0"/>
                <a:cs typeface="Trebuchet MS"/>
              </a:rPr>
              <a:t> </a:t>
            </a:r>
            <a:r>
              <a:rPr sz="1400" spc="70" dirty="0">
                <a:solidFill>
                  <a:srgbClr val="231F20"/>
                </a:solidFill>
                <a:latin typeface="Montserrat" panose="00000500000000000000" pitchFamily="2" charset="-18"/>
                <a:ea typeface="Verdana" panose="020B0604030504040204" pitchFamily="34" charset="0"/>
                <a:cs typeface="Trebuchet MS"/>
              </a:rPr>
              <a:t>consistent</a:t>
            </a:r>
            <a:r>
              <a:rPr sz="1400" spc="-45" dirty="0">
                <a:solidFill>
                  <a:srgbClr val="231F20"/>
                </a:solidFill>
                <a:latin typeface="Montserrat" panose="00000500000000000000" pitchFamily="2" charset="-18"/>
                <a:ea typeface="Verdana" panose="020B0604030504040204" pitchFamily="34" charset="0"/>
                <a:cs typeface="Trebuchet MS"/>
              </a:rPr>
              <a:t> </a:t>
            </a:r>
            <a:r>
              <a:rPr sz="1400" spc="80" dirty="0">
                <a:solidFill>
                  <a:srgbClr val="231F20"/>
                </a:solidFill>
                <a:latin typeface="Montserrat" panose="00000500000000000000" pitchFamily="2" charset="-18"/>
                <a:ea typeface="Verdana" panose="020B0604030504040204" pitchFamily="34" charset="0"/>
                <a:cs typeface="Trebuchet MS"/>
              </a:rPr>
              <a:t>with</a:t>
            </a:r>
            <a:r>
              <a:rPr sz="1400" spc="-45" dirty="0">
                <a:solidFill>
                  <a:srgbClr val="231F20"/>
                </a:solidFill>
                <a:latin typeface="Montserrat" panose="00000500000000000000" pitchFamily="2" charset="-18"/>
                <a:ea typeface="Verdana" panose="020B0604030504040204" pitchFamily="34" charset="0"/>
                <a:cs typeface="Trebuchet MS"/>
              </a:rPr>
              <a:t> </a:t>
            </a:r>
            <a:r>
              <a:rPr sz="1400" spc="80" dirty="0">
                <a:solidFill>
                  <a:srgbClr val="231F20"/>
                </a:solidFill>
                <a:latin typeface="Montserrat" panose="00000500000000000000" pitchFamily="2" charset="-18"/>
                <a:ea typeface="Verdana" panose="020B0604030504040204" pitchFamily="34" charset="0"/>
                <a:cs typeface="Trebuchet MS"/>
              </a:rPr>
              <a:t>a</a:t>
            </a:r>
            <a:r>
              <a:rPr sz="1400" spc="-35" dirty="0">
                <a:solidFill>
                  <a:srgbClr val="231F20"/>
                </a:solidFill>
                <a:latin typeface="Montserrat" panose="00000500000000000000" pitchFamily="2" charset="-18"/>
                <a:ea typeface="Verdana" panose="020B0604030504040204" pitchFamily="34" charset="0"/>
                <a:cs typeface="Trebuchet MS"/>
              </a:rPr>
              <a:t> </a:t>
            </a:r>
            <a:r>
              <a:rPr sz="1400" spc="65" dirty="0">
                <a:solidFill>
                  <a:srgbClr val="231F20"/>
                </a:solidFill>
                <a:latin typeface="Montserrat" panose="00000500000000000000" pitchFamily="2" charset="-18"/>
                <a:ea typeface="Verdana" panose="020B0604030504040204" pitchFamily="34" charset="0"/>
                <a:cs typeface="Trebuchet MS"/>
              </a:rPr>
              <a:t>peaceful</a:t>
            </a:r>
            <a:r>
              <a:rPr sz="1400" spc="-25" dirty="0">
                <a:solidFill>
                  <a:srgbClr val="231F20"/>
                </a:solidFill>
                <a:latin typeface="Montserrat" panose="00000500000000000000" pitchFamily="2" charset="-18"/>
                <a:ea typeface="Verdana" panose="020B0604030504040204" pitchFamily="34" charset="0"/>
                <a:cs typeface="Trebuchet MS"/>
              </a:rPr>
              <a:t> </a:t>
            </a:r>
            <a:r>
              <a:rPr sz="1400" spc="-70" dirty="0">
                <a:solidFill>
                  <a:srgbClr val="231F20"/>
                </a:solidFill>
                <a:latin typeface="Montserrat" panose="00000500000000000000" pitchFamily="2" charset="-18"/>
                <a:ea typeface="Verdana" panose="020B0604030504040204" pitchFamily="34" charset="0"/>
                <a:cs typeface="Trebuchet MS"/>
              </a:rPr>
              <a:t>life.</a:t>
            </a:r>
            <a:endParaRPr sz="1400" dirty="0">
              <a:latin typeface="Montserrat" panose="00000500000000000000" pitchFamily="2" charset="-18"/>
              <a:ea typeface="Verdana" panose="020B0604030504040204" pitchFamily="34" charset="0"/>
              <a:cs typeface="Trebuchet MS"/>
            </a:endParaRPr>
          </a:p>
          <a:p>
            <a:pPr marL="1270" algn="ctr">
              <a:lnSpc>
                <a:spcPct val="100000"/>
              </a:lnSpc>
            </a:pPr>
            <a:r>
              <a:rPr sz="1400" spc="200" dirty="0">
                <a:solidFill>
                  <a:srgbClr val="231F20"/>
                </a:solidFill>
                <a:latin typeface="Montserrat" panose="00000500000000000000" pitchFamily="2" charset="-18"/>
                <a:ea typeface="Verdana" panose="020B0604030504040204" pitchFamily="34" charset="0"/>
                <a:cs typeface="Trebuchet MS"/>
              </a:rPr>
              <a:t>A</a:t>
            </a:r>
            <a:r>
              <a:rPr sz="1400" spc="-45" dirty="0">
                <a:solidFill>
                  <a:srgbClr val="231F20"/>
                </a:solidFill>
                <a:latin typeface="Montserrat" panose="00000500000000000000" pitchFamily="2" charset="-18"/>
                <a:ea typeface="Verdana" panose="020B0604030504040204" pitchFamily="34" charset="0"/>
                <a:cs typeface="Trebuchet MS"/>
              </a:rPr>
              <a:t> </a:t>
            </a:r>
            <a:r>
              <a:rPr sz="1400" spc="-20" dirty="0">
                <a:solidFill>
                  <a:srgbClr val="231F20"/>
                </a:solidFill>
                <a:latin typeface="Montserrat" panose="00000500000000000000" pitchFamily="2" charset="-18"/>
                <a:ea typeface="Verdana" panose="020B0604030504040204" pitchFamily="34" charset="0"/>
                <a:cs typeface="Trebuchet MS"/>
              </a:rPr>
              <a:t>life</a:t>
            </a:r>
            <a:r>
              <a:rPr sz="1400" spc="-55" dirty="0">
                <a:solidFill>
                  <a:srgbClr val="231F20"/>
                </a:solidFill>
                <a:latin typeface="Montserrat" panose="00000500000000000000" pitchFamily="2" charset="-18"/>
                <a:ea typeface="Verdana" panose="020B0604030504040204" pitchFamily="34" charset="0"/>
                <a:cs typeface="Trebuchet MS"/>
              </a:rPr>
              <a:t> </a:t>
            </a:r>
            <a:r>
              <a:rPr sz="1400" spc="55" dirty="0">
                <a:solidFill>
                  <a:srgbClr val="231F20"/>
                </a:solidFill>
                <a:latin typeface="Montserrat" panose="00000500000000000000" pitchFamily="2" charset="-18"/>
                <a:ea typeface="Verdana" panose="020B0604030504040204" pitchFamily="34" charset="0"/>
                <a:cs typeface="Trebuchet MS"/>
              </a:rPr>
              <a:t>that</a:t>
            </a:r>
            <a:r>
              <a:rPr sz="1400" spc="-45" dirty="0">
                <a:solidFill>
                  <a:srgbClr val="231F20"/>
                </a:solidFill>
                <a:latin typeface="Montserrat" panose="00000500000000000000" pitchFamily="2" charset="-18"/>
                <a:ea typeface="Verdana" panose="020B0604030504040204" pitchFamily="34" charset="0"/>
                <a:cs typeface="Trebuchet MS"/>
              </a:rPr>
              <a:t> </a:t>
            </a:r>
            <a:r>
              <a:rPr sz="1400" spc="20" dirty="0">
                <a:solidFill>
                  <a:srgbClr val="231F20"/>
                </a:solidFill>
                <a:latin typeface="Montserrat" panose="00000500000000000000" pitchFamily="2" charset="-18"/>
                <a:ea typeface="Verdana" panose="020B0604030504040204" pitchFamily="34" charset="0"/>
                <a:cs typeface="Trebuchet MS"/>
              </a:rPr>
              <a:t>is</a:t>
            </a:r>
            <a:r>
              <a:rPr sz="1400" spc="-40" dirty="0">
                <a:solidFill>
                  <a:srgbClr val="231F20"/>
                </a:solidFill>
                <a:latin typeface="Montserrat" panose="00000500000000000000" pitchFamily="2" charset="-18"/>
                <a:ea typeface="Verdana" panose="020B0604030504040204" pitchFamily="34" charset="0"/>
                <a:cs typeface="Trebuchet MS"/>
              </a:rPr>
              <a:t> </a:t>
            </a:r>
            <a:r>
              <a:rPr sz="1400" spc="95" dirty="0">
                <a:solidFill>
                  <a:srgbClr val="231F20"/>
                </a:solidFill>
                <a:latin typeface="Montserrat" panose="00000500000000000000" pitchFamily="2" charset="-18"/>
                <a:ea typeface="Verdana" panose="020B0604030504040204" pitchFamily="34" charset="0"/>
                <a:cs typeface="Trebuchet MS"/>
              </a:rPr>
              <a:t>not</a:t>
            </a:r>
            <a:r>
              <a:rPr sz="1400" spc="-45" dirty="0">
                <a:solidFill>
                  <a:srgbClr val="231F20"/>
                </a:solidFill>
                <a:latin typeface="Montserrat" panose="00000500000000000000" pitchFamily="2" charset="-18"/>
                <a:ea typeface="Verdana" panose="020B0604030504040204" pitchFamily="34" charset="0"/>
                <a:cs typeface="Trebuchet MS"/>
              </a:rPr>
              <a:t> </a:t>
            </a:r>
            <a:r>
              <a:rPr sz="1400" spc="95" dirty="0">
                <a:solidFill>
                  <a:srgbClr val="231F20"/>
                </a:solidFill>
                <a:latin typeface="Montserrat" panose="00000500000000000000" pitchFamily="2" charset="-18"/>
                <a:ea typeface="Verdana" panose="020B0604030504040204" pitchFamily="34" charset="0"/>
                <a:cs typeface="Trebuchet MS"/>
              </a:rPr>
              <a:t>governed</a:t>
            </a:r>
            <a:r>
              <a:rPr sz="1400" spc="114" dirty="0">
                <a:solidFill>
                  <a:srgbClr val="231F20"/>
                </a:solidFill>
                <a:latin typeface="Montserrat" panose="00000500000000000000" pitchFamily="2" charset="-18"/>
                <a:ea typeface="Verdana" panose="020B0604030504040204" pitchFamily="34" charset="0"/>
                <a:cs typeface="Trebuchet MS"/>
              </a:rPr>
              <a:t> </a:t>
            </a:r>
            <a:r>
              <a:rPr sz="1400" spc="95" dirty="0">
                <a:solidFill>
                  <a:srgbClr val="231F20"/>
                </a:solidFill>
                <a:latin typeface="Montserrat" panose="00000500000000000000" pitchFamily="2" charset="-18"/>
                <a:ea typeface="Verdana" panose="020B0604030504040204" pitchFamily="34" charset="0"/>
                <a:cs typeface="Trebuchet MS"/>
              </a:rPr>
              <a:t>by</a:t>
            </a:r>
            <a:r>
              <a:rPr sz="1400" spc="-35" dirty="0">
                <a:solidFill>
                  <a:srgbClr val="231F20"/>
                </a:solidFill>
                <a:latin typeface="Montserrat" panose="00000500000000000000" pitchFamily="2" charset="-18"/>
                <a:ea typeface="Verdana" panose="020B0604030504040204" pitchFamily="34" charset="0"/>
                <a:cs typeface="Trebuchet MS"/>
              </a:rPr>
              <a:t> </a:t>
            </a:r>
            <a:r>
              <a:rPr sz="1400" spc="20" dirty="0">
                <a:solidFill>
                  <a:srgbClr val="231F20"/>
                </a:solidFill>
                <a:latin typeface="Montserrat" panose="00000500000000000000" pitchFamily="2" charset="-18"/>
                <a:ea typeface="Verdana" panose="020B0604030504040204" pitchFamily="34" charset="0"/>
                <a:cs typeface="Trebuchet MS"/>
              </a:rPr>
              <a:t>rush,</a:t>
            </a:r>
            <a:r>
              <a:rPr sz="1400" spc="-45" dirty="0">
                <a:solidFill>
                  <a:srgbClr val="231F20"/>
                </a:solidFill>
                <a:latin typeface="Montserrat" panose="00000500000000000000" pitchFamily="2" charset="-18"/>
                <a:ea typeface="Verdana" panose="020B0604030504040204" pitchFamily="34" charset="0"/>
                <a:cs typeface="Trebuchet MS"/>
              </a:rPr>
              <a:t> </a:t>
            </a:r>
            <a:r>
              <a:rPr sz="1400" spc="95" dirty="0">
                <a:solidFill>
                  <a:srgbClr val="231F20"/>
                </a:solidFill>
                <a:latin typeface="Montserrat" panose="00000500000000000000" pitchFamily="2" charset="-18"/>
                <a:ea typeface="Verdana" panose="020B0604030504040204" pitchFamily="34" charset="0"/>
                <a:cs typeface="Trebuchet MS"/>
              </a:rPr>
              <a:t>urgency</a:t>
            </a:r>
            <a:r>
              <a:rPr sz="1400" spc="-35" dirty="0">
                <a:solidFill>
                  <a:srgbClr val="231F20"/>
                </a:solidFill>
                <a:latin typeface="Montserrat" panose="00000500000000000000" pitchFamily="2" charset="-18"/>
                <a:ea typeface="Verdana" panose="020B0604030504040204" pitchFamily="34" charset="0"/>
                <a:cs typeface="Trebuchet MS"/>
              </a:rPr>
              <a:t> </a:t>
            </a:r>
            <a:r>
              <a:rPr sz="1400" spc="145" dirty="0">
                <a:solidFill>
                  <a:srgbClr val="231F20"/>
                </a:solidFill>
                <a:latin typeface="Montserrat" panose="00000500000000000000" pitchFamily="2" charset="-18"/>
                <a:ea typeface="Verdana" panose="020B0604030504040204" pitchFamily="34" charset="0"/>
                <a:cs typeface="Trebuchet MS"/>
              </a:rPr>
              <a:t>and</a:t>
            </a:r>
            <a:r>
              <a:rPr sz="1400" spc="-45" dirty="0">
                <a:solidFill>
                  <a:srgbClr val="231F20"/>
                </a:solidFill>
                <a:latin typeface="Montserrat" panose="00000500000000000000" pitchFamily="2" charset="-18"/>
                <a:ea typeface="Verdana" panose="020B0604030504040204" pitchFamily="34" charset="0"/>
                <a:cs typeface="Trebuchet MS"/>
              </a:rPr>
              <a:t> </a:t>
            </a:r>
            <a:r>
              <a:rPr sz="1400" spc="80" dirty="0">
                <a:solidFill>
                  <a:srgbClr val="231F20"/>
                </a:solidFill>
                <a:latin typeface="Montserrat" panose="00000500000000000000" pitchFamily="2" charset="-18"/>
                <a:ea typeface="Verdana" panose="020B0604030504040204" pitchFamily="34" charset="0"/>
                <a:cs typeface="Trebuchet MS"/>
              </a:rPr>
              <a:t>the</a:t>
            </a:r>
            <a:r>
              <a:rPr sz="1400" spc="-45" dirty="0">
                <a:solidFill>
                  <a:srgbClr val="231F20"/>
                </a:solidFill>
                <a:latin typeface="Montserrat" panose="00000500000000000000" pitchFamily="2" charset="-18"/>
                <a:ea typeface="Verdana" panose="020B0604030504040204" pitchFamily="34" charset="0"/>
                <a:cs typeface="Trebuchet MS"/>
              </a:rPr>
              <a:t> </a:t>
            </a:r>
            <a:r>
              <a:rPr sz="1400" spc="70" dirty="0">
                <a:solidFill>
                  <a:srgbClr val="231F20"/>
                </a:solidFill>
                <a:latin typeface="Montserrat" panose="00000500000000000000" pitchFamily="2" charset="-18"/>
                <a:ea typeface="Verdana" panose="020B0604030504040204" pitchFamily="34" charset="0"/>
                <a:cs typeface="Trebuchet MS"/>
              </a:rPr>
              <a:t>pursuit</a:t>
            </a:r>
            <a:r>
              <a:rPr sz="1400" spc="-40" dirty="0">
                <a:solidFill>
                  <a:srgbClr val="231F20"/>
                </a:solidFill>
                <a:latin typeface="Montserrat" panose="00000500000000000000" pitchFamily="2" charset="-18"/>
                <a:ea typeface="Verdana" panose="020B0604030504040204" pitchFamily="34" charset="0"/>
                <a:cs typeface="Trebuchet MS"/>
              </a:rPr>
              <a:t> </a:t>
            </a:r>
            <a:r>
              <a:rPr sz="1400" spc="20" dirty="0">
                <a:solidFill>
                  <a:srgbClr val="231F20"/>
                </a:solidFill>
                <a:latin typeface="Montserrat" panose="00000500000000000000" pitchFamily="2" charset="-18"/>
                <a:ea typeface="Verdana" panose="020B0604030504040204" pitchFamily="34" charset="0"/>
                <a:cs typeface="Trebuchet MS"/>
              </a:rPr>
              <a:t>of</a:t>
            </a:r>
            <a:r>
              <a:rPr sz="1400" spc="-35" dirty="0">
                <a:solidFill>
                  <a:srgbClr val="231F20"/>
                </a:solidFill>
                <a:latin typeface="Montserrat" panose="00000500000000000000" pitchFamily="2" charset="-18"/>
                <a:ea typeface="Verdana" panose="020B0604030504040204" pitchFamily="34" charset="0"/>
                <a:cs typeface="Trebuchet MS"/>
              </a:rPr>
              <a:t> </a:t>
            </a:r>
            <a:r>
              <a:rPr sz="1400" spc="45" dirty="0">
                <a:solidFill>
                  <a:srgbClr val="231F20"/>
                </a:solidFill>
                <a:latin typeface="Montserrat" panose="00000500000000000000" pitchFamily="2" charset="-18"/>
                <a:ea typeface="Verdana" panose="020B0604030504040204" pitchFamily="34" charset="0"/>
                <a:cs typeface="Trebuchet MS"/>
              </a:rPr>
              <a:t>success.</a:t>
            </a:r>
            <a:endParaRPr sz="1400" dirty="0">
              <a:latin typeface="Montserrat" panose="00000500000000000000" pitchFamily="2" charset="-18"/>
              <a:ea typeface="Verdana" panose="020B0604030504040204" pitchFamily="34" charset="0"/>
              <a:cs typeface="Trebuchet MS"/>
            </a:endParaRPr>
          </a:p>
        </p:txBody>
      </p:sp>
      <p:pic>
        <p:nvPicPr>
          <p:cNvPr id="3" name="Obraz 2" descr="Obraz zawierający wewnątrz, podłoże, ściana, pomieszczenie&#10;&#10;Opis wygenerowany automatycznie">
            <a:extLst>
              <a:ext uri="{FF2B5EF4-FFF2-40B4-BE49-F238E27FC236}">
                <a16:creationId xmlns:a16="http://schemas.microsoft.com/office/drawing/2014/main" id="{48228308-BD8B-AF19-AEC7-C8DB9655810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34410" y="2084832"/>
            <a:ext cx="5785528" cy="3831973"/>
          </a:xfrm>
          <a:prstGeom prst="rect">
            <a:avLst/>
          </a:prstGeom>
        </p:spPr>
      </p:pic>
      <p:sp>
        <p:nvSpPr>
          <p:cNvPr id="9" name="pole tekstowe 8">
            <a:extLst>
              <a:ext uri="{FF2B5EF4-FFF2-40B4-BE49-F238E27FC236}">
                <a16:creationId xmlns:a16="http://schemas.microsoft.com/office/drawing/2014/main" id="{4095568A-BBCB-7C79-6FA7-9C65A859754E}"/>
              </a:ext>
            </a:extLst>
          </p:cNvPr>
          <p:cNvSpPr txBox="1"/>
          <p:nvPr/>
        </p:nvSpPr>
        <p:spPr>
          <a:xfrm>
            <a:off x="6324600" y="2690336"/>
            <a:ext cx="6096000" cy="1477328"/>
          </a:xfrm>
          <a:prstGeom prst="rect">
            <a:avLst/>
          </a:prstGeom>
          <a:noFill/>
        </p:spPr>
        <p:txBody>
          <a:bodyPr wrap="square">
            <a:spAutoFit/>
          </a:bodyPr>
          <a:lstStyle/>
          <a:p>
            <a:pPr marL="78740" algn="ctr">
              <a:lnSpc>
                <a:spcPct val="100000"/>
              </a:lnSpc>
            </a:pPr>
            <a:r>
              <a:rPr lang="pl-PL" sz="1800" spc="75" dirty="0">
                <a:solidFill>
                  <a:srgbClr val="231F20"/>
                </a:solidFill>
                <a:latin typeface="Montserrat" panose="00000500000000000000" pitchFamily="2" charset="-18"/>
                <a:ea typeface="Verdana" panose="020B0604030504040204" pitchFamily="34" charset="0"/>
                <a:cs typeface="Trebuchet MS"/>
              </a:rPr>
              <a:t>Tatuum’s </a:t>
            </a:r>
            <a:r>
              <a:rPr lang="pl-PL" sz="1800" spc="75" dirty="0" err="1">
                <a:solidFill>
                  <a:srgbClr val="231F20"/>
                </a:solidFill>
                <a:latin typeface="Montserrat" panose="00000500000000000000" pitchFamily="2" charset="-18"/>
                <a:ea typeface="Verdana" panose="020B0604030504040204" pitchFamily="34" charset="0"/>
                <a:cs typeface="Trebuchet MS"/>
              </a:rPr>
              <a:t>nature</a:t>
            </a:r>
            <a:r>
              <a:rPr lang="pl-PL" sz="1800" spc="75" dirty="0">
                <a:solidFill>
                  <a:srgbClr val="231F20"/>
                </a:solidFill>
                <a:latin typeface="Montserrat" panose="00000500000000000000" pitchFamily="2" charset="-18"/>
                <a:ea typeface="Verdana" panose="020B0604030504040204" pitchFamily="34" charset="0"/>
                <a:cs typeface="Trebuchet MS"/>
              </a:rPr>
              <a:t> </a:t>
            </a:r>
            <a:r>
              <a:rPr lang="en-US" sz="1800" spc="15" dirty="0">
                <a:solidFill>
                  <a:srgbClr val="231F20"/>
                </a:solidFill>
                <a:latin typeface="Montserrat" panose="00000500000000000000" pitchFamily="2" charset="-18"/>
                <a:ea typeface="Verdana" panose="020B0604030504040204" pitchFamily="34" charset="0"/>
                <a:cs typeface="Trebuchet MS"/>
              </a:rPr>
              <a:t>is</a:t>
            </a:r>
            <a:r>
              <a:rPr lang="en-US" sz="1800" spc="-65" dirty="0">
                <a:solidFill>
                  <a:srgbClr val="231F20"/>
                </a:solidFill>
                <a:latin typeface="Montserrat" panose="00000500000000000000" pitchFamily="2" charset="-18"/>
                <a:ea typeface="Verdana" panose="020B0604030504040204" pitchFamily="34" charset="0"/>
                <a:cs typeface="Trebuchet MS"/>
              </a:rPr>
              <a:t> </a:t>
            </a:r>
            <a:br>
              <a:rPr lang="pl-PL" sz="1800" spc="-65" dirty="0">
                <a:solidFill>
                  <a:srgbClr val="231F20"/>
                </a:solidFill>
                <a:latin typeface="Montserrat" panose="00000500000000000000" pitchFamily="2" charset="-18"/>
                <a:ea typeface="Verdana" panose="020B0604030504040204" pitchFamily="34" charset="0"/>
                <a:cs typeface="Trebuchet MS"/>
              </a:rPr>
            </a:br>
            <a:r>
              <a:rPr lang="en-US" sz="1800" spc="85" dirty="0">
                <a:solidFill>
                  <a:srgbClr val="231F20"/>
                </a:solidFill>
                <a:latin typeface="Montserrat" panose="00000500000000000000" pitchFamily="2" charset="-18"/>
                <a:ea typeface="Verdana" panose="020B0604030504040204" pitchFamily="34" charset="0"/>
                <a:cs typeface="Trebuchet MS"/>
              </a:rPr>
              <a:t>harmony</a:t>
            </a:r>
            <a:r>
              <a:rPr lang="pl-PL" spc="85" dirty="0">
                <a:solidFill>
                  <a:srgbClr val="231F20"/>
                </a:solidFill>
                <a:latin typeface="Montserrat" panose="00000500000000000000" pitchFamily="2" charset="-18"/>
                <a:ea typeface="Verdana" panose="020B0604030504040204" pitchFamily="34" charset="0"/>
                <a:cs typeface="Trebuchet MS"/>
              </a:rPr>
              <a:t>, </a:t>
            </a:r>
            <a:r>
              <a:rPr lang="en-GB" sz="1800" dirty="0">
                <a:effectLst/>
                <a:latin typeface="Montserrat" panose="00000500000000000000" pitchFamily="2" charset="-18"/>
                <a:ea typeface="Verdana" panose="020B0604030504040204" pitchFamily="34" charset="0"/>
                <a:cs typeface="Times New Roman" panose="02020603050405020304" pitchFamily="18" charset="0"/>
              </a:rPr>
              <a:t>simplicity</a:t>
            </a:r>
            <a:r>
              <a:rPr lang="pl-PL" dirty="0">
                <a:latin typeface="Montserrat" panose="00000500000000000000" pitchFamily="2" charset="-18"/>
                <a:ea typeface="Verdana" panose="020B0604030504040204" pitchFamily="34" charset="0"/>
                <a:cs typeface="Times New Roman" panose="02020603050405020304" pitchFamily="18" charset="0"/>
              </a:rPr>
              <a:t> </a:t>
            </a:r>
            <a:r>
              <a:rPr lang="en-GB" sz="1800" dirty="0">
                <a:effectLst/>
                <a:latin typeface="Montserrat" panose="00000500000000000000" pitchFamily="2" charset="-18"/>
                <a:ea typeface="Verdana" panose="020B0604030504040204" pitchFamily="34" charset="0"/>
                <a:cs typeface="Times New Roman" panose="02020603050405020304" pitchFamily="18" charset="0"/>
              </a:rPr>
              <a:t>and quality</a:t>
            </a:r>
            <a:r>
              <a:rPr lang="pl-PL" sz="1800" dirty="0">
                <a:effectLst/>
                <a:latin typeface="Montserrat" panose="00000500000000000000" pitchFamily="2" charset="-18"/>
                <a:ea typeface="Verdana" panose="020B0604030504040204" pitchFamily="34" charset="0"/>
                <a:cs typeface="Times New Roman" panose="02020603050405020304" pitchFamily="18" charset="0"/>
              </a:rPr>
              <a:t>.</a:t>
            </a:r>
          </a:p>
          <a:p>
            <a:pPr marL="78740" algn="ctr">
              <a:lnSpc>
                <a:spcPct val="100000"/>
              </a:lnSpc>
            </a:pPr>
            <a:endParaRPr lang="pl-PL" dirty="0">
              <a:latin typeface="Montserrat" panose="00000500000000000000" pitchFamily="2" charset="-18"/>
              <a:ea typeface="Verdana" panose="020B0604030504040204" pitchFamily="34" charset="0"/>
              <a:cs typeface="Times New Roman" panose="02020603050405020304" pitchFamily="18" charset="0"/>
            </a:endParaRPr>
          </a:p>
          <a:p>
            <a:pPr marL="78740" algn="ctr">
              <a:lnSpc>
                <a:spcPct val="100000"/>
              </a:lnSpc>
            </a:pPr>
            <a:r>
              <a:rPr lang="en-US" sz="1800" b="1" dirty="0">
                <a:latin typeface="Montserrat" panose="00000500000000000000" pitchFamily="2" charset="-18"/>
                <a:ea typeface="Verdana" panose="020B0604030504040204" pitchFamily="34" charset="0"/>
                <a:cs typeface="Times New Roman" panose="02020603050405020304" pitchFamily="18" charset="0"/>
              </a:rPr>
              <a:t>We invite you to join</a:t>
            </a:r>
            <a:br>
              <a:rPr lang="pl-PL" sz="1800" b="1" dirty="0">
                <a:latin typeface="Montserrat" panose="00000500000000000000" pitchFamily="2" charset="-18"/>
                <a:ea typeface="Verdana" panose="020B0604030504040204" pitchFamily="34" charset="0"/>
                <a:cs typeface="Times New Roman" panose="02020603050405020304" pitchFamily="18" charset="0"/>
              </a:rPr>
            </a:br>
            <a:r>
              <a:rPr lang="en-US" sz="1800" b="1" dirty="0">
                <a:latin typeface="Montserrat" panose="00000500000000000000" pitchFamily="2" charset="-18"/>
                <a:ea typeface="Verdana" panose="020B0604030504040204" pitchFamily="34" charset="0"/>
                <a:cs typeface="Times New Roman" panose="02020603050405020304" pitchFamily="18" charset="0"/>
              </a:rPr>
              <a:t> our TATUUM world</a:t>
            </a:r>
            <a:r>
              <a:rPr lang="pl-PL" sz="1800" b="1" dirty="0">
                <a:latin typeface="Montserrat" panose="00000500000000000000" pitchFamily="2" charset="-18"/>
                <a:ea typeface="Verdana" panose="020B0604030504040204" pitchFamily="34" charset="0"/>
                <a:cs typeface="Times New Roman" panose="02020603050405020304" pitchFamily="18" charset="0"/>
              </a:rPr>
              <a:t>! </a:t>
            </a:r>
            <a:endParaRPr lang="en-US" sz="1800" b="1" dirty="0">
              <a:latin typeface="Montserrat" panose="00000500000000000000" pitchFamily="2" charset="-18"/>
              <a:ea typeface="Verdana" panose="020B0604030504040204" pitchFamily="34" charset="0"/>
              <a:cs typeface="Trebuchet MS"/>
            </a:endParaRPr>
          </a:p>
        </p:txBody>
      </p:sp>
      <p:sp>
        <p:nvSpPr>
          <p:cNvPr id="8" name="pole tekstowe 7">
            <a:extLst>
              <a:ext uri="{FF2B5EF4-FFF2-40B4-BE49-F238E27FC236}">
                <a16:creationId xmlns:a16="http://schemas.microsoft.com/office/drawing/2014/main" id="{B0E27D37-CBB2-61EC-A4D9-B359DD5E5FCE}"/>
              </a:ext>
            </a:extLst>
          </p:cNvPr>
          <p:cNvSpPr txBox="1"/>
          <p:nvPr/>
        </p:nvSpPr>
        <p:spPr>
          <a:xfrm>
            <a:off x="2819400" y="1285979"/>
            <a:ext cx="6819900" cy="584775"/>
          </a:xfrm>
          <a:prstGeom prst="rect">
            <a:avLst/>
          </a:prstGeom>
          <a:noFill/>
        </p:spPr>
        <p:txBody>
          <a:bodyPr wrap="square">
            <a:spAutoFit/>
          </a:bodyPr>
          <a:lstStyle/>
          <a:p>
            <a:r>
              <a:rPr lang="pl-PL" sz="1600" dirty="0" err="1">
                <a:latin typeface="Montserrat" panose="00000500000000000000" pitchFamily="2" charset="-18"/>
              </a:rPr>
              <a:t>私たちは常に、平穏な暮らしに寄り添う製品をデザインしてきました。それは、慌ただしさや焦り、成功の追求に支配されない生活です</a:t>
            </a:r>
            <a:r>
              <a:rPr lang="pl-PL" sz="1600" dirty="0">
                <a:latin typeface="Montserrat" panose="00000500000000000000" pitchFamily="2" charset="-18"/>
              </a:rPr>
              <a:t>。</a:t>
            </a:r>
          </a:p>
        </p:txBody>
      </p:sp>
      <p:sp>
        <p:nvSpPr>
          <p:cNvPr id="11" name="pole tekstowe 10">
            <a:extLst>
              <a:ext uri="{FF2B5EF4-FFF2-40B4-BE49-F238E27FC236}">
                <a16:creationId xmlns:a16="http://schemas.microsoft.com/office/drawing/2014/main" id="{737002BC-9D01-0C31-A872-9691C0614071}"/>
              </a:ext>
            </a:extLst>
          </p:cNvPr>
          <p:cNvSpPr txBox="1"/>
          <p:nvPr/>
        </p:nvSpPr>
        <p:spPr>
          <a:xfrm>
            <a:off x="6629400" y="4782972"/>
            <a:ext cx="5588293" cy="830997"/>
          </a:xfrm>
          <a:prstGeom prst="rect">
            <a:avLst/>
          </a:prstGeom>
          <a:noFill/>
        </p:spPr>
        <p:txBody>
          <a:bodyPr wrap="square">
            <a:spAutoFit/>
          </a:bodyPr>
          <a:lstStyle/>
          <a:p>
            <a:pPr algn="ctr"/>
            <a:r>
              <a:rPr lang="pl-PL" sz="1600" dirty="0" err="1">
                <a:latin typeface="Montserrat" panose="00000500000000000000" pitchFamily="2" charset="-18"/>
              </a:rPr>
              <a:t>TATUUMの本質は、調和、シンプルさ、そして品質です</a:t>
            </a:r>
            <a:r>
              <a:rPr lang="pl-PL" sz="1600" dirty="0">
                <a:latin typeface="Montserrat" panose="00000500000000000000" pitchFamily="2" charset="-18"/>
              </a:rPr>
              <a:t>。</a:t>
            </a:r>
            <a:br>
              <a:rPr lang="pl-PL" sz="1600" dirty="0">
                <a:latin typeface="Montserrat" panose="00000500000000000000" pitchFamily="2" charset="-18"/>
              </a:rPr>
            </a:br>
            <a:br>
              <a:rPr lang="pl-PL" sz="1600" dirty="0">
                <a:latin typeface="Montserrat" panose="00000500000000000000" pitchFamily="2" charset="-18"/>
              </a:rPr>
            </a:br>
            <a:r>
              <a:rPr lang="pl-PL" sz="1600" dirty="0" err="1">
                <a:latin typeface="Montserrat" panose="00000500000000000000" pitchFamily="2" charset="-18"/>
              </a:rPr>
              <a:t>TATUUMの世界へ、ぜひお越しください</a:t>
            </a:r>
            <a:r>
              <a:rPr lang="pl-PL" sz="1600" dirty="0">
                <a:latin typeface="Montserrat" panose="00000500000000000000" pitchFamily="2" charset="-18"/>
              </a:rPr>
              <a:t>！</a:t>
            </a:r>
          </a:p>
        </p:txBody>
      </p:sp>
      <p:sp>
        <p:nvSpPr>
          <p:cNvPr id="12" name="object 3">
            <a:extLst>
              <a:ext uri="{FF2B5EF4-FFF2-40B4-BE49-F238E27FC236}">
                <a16:creationId xmlns:a16="http://schemas.microsoft.com/office/drawing/2014/main" id="{9FC7818A-27BB-634B-6D4E-FDD9275947C3}"/>
              </a:ext>
            </a:extLst>
          </p:cNvPr>
          <p:cNvSpPr/>
          <p:nvPr/>
        </p:nvSpPr>
        <p:spPr>
          <a:xfrm>
            <a:off x="10692758" y="240361"/>
            <a:ext cx="1219200" cy="160807"/>
          </a:xfrm>
          <a:prstGeom prst="rect">
            <a:avLst/>
          </a:prstGeom>
          <a:blipFill>
            <a:blip r:embed="rId3" cstate="print">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618765" y="6284820"/>
            <a:ext cx="474188" cy="314598"/>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188539" y="420335"/>
            <a:ext cx="3334639" cy="410301"/>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1022026" y="1235541"/>
            <a:ext cx="804545" cy="227626"/>
          </a:xfrm>
          <a:prstGeom prst="rect">
            <a:avLst/>
          </a:prstGeom>
        </p:spPr>
        <p:txBody>
          <a:bodyPr vert="horz" wrap="square" lIns="0" tIns="12065" rIns="0" bIns="0" rtlCol="0">
            <a:spAutoFit/>
          </a:bodyPr>
          <a:lstStyle/>
          <a:p>
            <a:pPr marL="12700">
              <a:lnSpc>
                <a:spcPct val="100000"/>
              </a:lnSpc>
              <a:spcBef>
                <a:spcPts val="95"/>
              </a:spcBef>
            </a:pPr>
            <a:r>
              <a:rPr sz="1400" spc="95" dirty="0">
                <a:solidFill>
                  <a:srgbClr val="231F20"/>
                </a:solidFill>
                <a:latin typeface="Verdana" panose="020B0604030504040204" pitchFamily="34" charset="0"/>
                <a:ea typeface="Verdana" panose="020B0604030504040204" pitchFamily="34" charset="0"/>
                <a:cs typeface="Trebuchet MS"/>
              </a:rPr>
              <a:t>Find</a:t>
            </a:r>
            <a:r>
              <a:rPr sz="1400" spc="-30" dirty="0">
                <a:solidFill>
                  <a:srgbClr val="231F20"/>
                </a:solidFill>
                <a:latin typeface="Verdana" panose="020B0604030504040204" pitchFamily="34" charset="0"/>
                <a:ea typeface="Verdana" panose="020B0604030504040204" pitchFamily="34" charset="0"/>
                <a:cs typeface="Trebuchet MS"/>
              </a:rPr>
              <a:t> </a:t>
            </a:r>
            <a:r>
              <a:rPr sz="1400" spc="10" dirty="0">
                <a:solidFill>
                  <a:srgbClr val="231F20"/>
                </a:solidFill>
                <a:latin typeface="Verdana" panose="020B0604030504040204" pitchFamily="34" charset="0"/>
                <a:ea typeface="Verdana" panose="020B0604030504040204" pitchFamily="34" charset="0"/>
                <a:cs typeface="Trebuchet MS"/>
              </a:rPr>
              <a:t>us:</a:t>
            </a:r>
            <a:endParaRPr sz="1400" dirty="0">
              <a:latin typeface="Verdana" panose="020B0604030504040204" pitchFamily="34" charset="0"/>
              <a:ea typeface="Verdana" panose="020B0604030504040204" pitchFamily="34" charset="0"/>
              <a:cs typeface="Trebuchet MS"/>
            </a:endParaRPr>
          </a:p>
        </p:txBody>
      </p:sp>
      <p:sp>
        <p:nvSpPr>
          <p:cNvPr id="5" name="object 5"/>
          <p:cNvSpPr/>
          <p:nvPr/>
        </p:nvSpPr>
        <p:spPr>
          <a:xfrm>
            <a:off x="1316667" y="3660733"/>
            <a:ext cx="341376" cy="341363"/>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316667" y="2801197"/>
            <a:ext cx="341376" cy="341350"/>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1819713" y="2848187"/>
            <a:ext cx="1958339" cy="239395"/>
          </a:xfrm>
          <a:prstGeom prst="rect">
            <a:avLst/>
          </a:prstGeom>
        </p:spPr>
        <p:txBody>
          <a:bodyPr vert="horz" wrap="square" lIns="0" tIns="13335" rIns="0" bIns="0" rtlCol="0">
            <a:spAutoFit/>
          </a:bodyPr>
          <a:lstStyle/>
          <a:p>
            <a:pPr marL="12700">
              <a:lnSpc>
                <a:spcPct val="100000"/>
              </a:lnSpc>
              <a:spcBef>
                <a:spcPts val="105"/>
              </a:spcBef>
            </a:pPr>
            <a:r>
              <a:rPr sz="1400" spc="35" dirty="0">
                <a:solidFill>
                  <a:srgbClr val="231F20"/>
                </a:solidFill>
                <a:latin typeface="Trebuchet MS"/>
                <a:cs typeface="Trebuchet MS"/>
              </a:rPr>
              <a:t>bit.ly/tatuum_linkedin</a:t>
            </a:r>
            <a:endParaRPr sz="1400" dirty="0">
              <a:latin typeface="Trebuchet MS"/>
              <a:cs typeface="Trebuchet MS"/>
            </a:endParaRPr>
          </a:p>
        </p:txBody>
      </p:sp>
      <p:sp>
        <p:nvSpPr>
          <p:cNvPr id="8" name="object 8"/>
          <p:cNvSpPr txBox="1"/>
          <p:nvPr/>
        </p:nvSpPr>
        <p:spPr>
          <a:xfrm>
            <a:off x="1819713" y="3706027"/>
            <a:ext cx="3279775" cy="239395"/>
          </a:xfrm>
          <a:prstGeom prst="rect">
            <a:avLst/>
          </a:prstGeom>
        </p:spPr>
        <p:txBody>
          <a:bodyPr vert="horz" wrap="square" lIns="0" tIns="12700" rIns="0" bIns="0" rtlCol="0">
            <a:spAutoFit/>
          </a:bodyPr>
          <a:lstStyle/>
          <a:p>
            <a:pPr marL="12700">
              <a:lnSpc>
                <a:spcPct val="100000"/>
              </a:lnSpc>
              <a:spcBef>
                <a:spcPts val="100"/>
              </a:spcBef>
            </a:pPr>
            <a:r>
              <a:rPr sz="1400" spc="40" dirty="0">
                <a:solidFill>
                  <a:srgbClr val="231F20"/>
                </a:solidFill>
                <a:latin typeface="Trebuchet MS"/>
                <a:cs typeface="Trebuchet MS"/>
                <a:hlinkClick r:id="rId6"/>
              </a:rPr>
              <a:t>www.instagram.com/tatuum_official/</a:t>
            </a:r>
            <a:endParaRPr sz="1400">
              <a:latin typeface="Trebuchet MS"/>
              <a:cs typeface="Trebuchet MS"/>
            </a:endParaRPr>
          </a:p>
        </p:txBody>
      </p:sp>
      <p:sp>
        <p:nvSpPr>
          <p:cNvPr id="9" name="object 9"/>
          <p:cNvSpPr txBox="1"/>
          <p:nvPr/>
        </p:nvSpPr>
        <p:spPr>
          <a:xfrm>
            <a:off x="1819713" y="4577953"/>
            <a:ext cx="3112770" cy="239395"/>
          </a:xfrm>
          <a:prstGeom prst="rect">
            <a:avLst/>
          </a:prstGeom>
        </p:spPr>
        <p:txBody>
          <a:bodyPr vert="horz" wrap="square" lIns="0" tIns="12700" rIns="0" bIns="0" rtlCol="0">
            <a:spAutoFit/>
          </a:bodyPr>
          <a:lstStyle/>
          <a:p>
            <a:pPr marL="12700">
              <a:lnSpc>
                <a:spcPct val="100000"/>
              </a:lnSpc>
              <a:spcBef>
                <a:spcPts val="100"/>
              </a:spcBef>
            </a:pPr>
            <a:r>
              <a:rPr sz="1400" spc="50" dirty="0">
                <a:solidFill>
                  <a:srgbClr val="231F20"/>
                </a:solidFill>
                <a:latin typeface="Trebuchet MS"/>
                <a:cs typeface="Trebuchet MS"/>
                <a:hlinkClick r:id="rId7"/>
              </a:rPr>
              <a:t>www.facebook.com/TatuumOfficial</a:t>
            </a:r>
            <a:endParaRPr sz="1400">
              <a:latin typeface="Trebuchet MS"/>
              <a:cs typeface="Trebuchet MS"/>
            </a:endParaRPr>
          </a:p>
        </p:txBody>
      </p:sp>
      <p:sp>
        <p:nvSpPr>
          <p:cNvPr id="10" name="object 10"/>
          <p:cNvSpPr/>
          <p:nvPr/>
        </p:nvSpPr>
        <p:spPr>
          <a:xfrm>
            <a:off x="1301439" y="4520295"/>
            <a:ext cx="341363" cy="339826"/>
          </a:xfrm>
          <a:prstGeom prst="rect">
            <a:avLst/>
          </a:prstGeom>
          <a:blipFill>
            <a:blip r:embed="rId8" cstate="print"/>
            <a:stretch>
              <a:fillRect/>
            </a:stretch>
          </a:blipFill>
        </p:spPr>
        <p:txBody>
          <a:bodyPr wrap="square" lIns="0" tIns="0" rIns="0" bIns="0" rtlCol="0"/>
          <a:lstStyle/>
          <a:p>
            <a:endParaRPr/>
          </a:p>
        </p:txBody>
      </p:sp>
      <p:sp>
        <p:nvSpPr>
          <p:cNvPr id="11" name="object 11"/>
          <p:cNvSpPr/>
          <p:nvPr/>
        </p:nvSpPr>
        <p:spPr>
          <a:xfrm>
            <a:off x="1343182" y="2031154"/>
            <a:ext cx="275757" cy="182947"/>
          </a:xfrm>
          <a:prstGeom prst="rect">
            <a:avLst/>
          </a:prstGeom>
          <a:blipFill>
            <a:blip r:embed="rId2" cstate="print">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 name="object 12"/>
          <p:cNvSpPr txBox="1"/>
          <p:nvPr/>
        </p:nvSpPr>
        <p:spPr>
          <a:xfrm>
            <a:off x="1819713" y="1990556"/>
            <a:ext cx="1947545" cy="239395"/>
          </a:xfrm>
          <a:prstGeom prst="rect">
            <a:avLst/>
          </a:prstGeom>
        </p:spPr>
        <p:txBody>
          <a:bodyPr vert="horz" wrap="square" lIns="0" tIns="13335" rIns="0" bIns="0" rtlCol="0">
            <a:spAutoFit/>
          </a:bodyPr>
          <a:lstStyle/>
          <a:p>
            <a:pPr marL="12700">
              <a:lnSpc>
                <a:spcPct val="100000"/>
              </a:lnSpc>
              <a:spcBef>
                <a:spcPts val="105"/>
              </a:spcBef>
            </a:pPr>
            <a:r>
              <a:rPr sz="1400" spc="170" dirty="0">
                <a:solidFill>
                  <a:srgbClr val="231F20"/>
                </a:solidFill>
                <a:latin typeface="Trebuchet MS"/>
                <a:cs typeface="Trebuchet MS"/>
                <a:hlinkClick r:id="rId9"/>
              </a:rPr>
              <a:t>www</a:t>
            </a:r>
            <a:r>
              <a:rPr sz="1400" spc="-240" dirty="0">
                <a:solidFill>
                  <a:srgbClr val="231F20"/>
                </a:solidFill>
                <a:latin typeface="Trebuchet MS"/>
                <a:cs typeface="Trebuchet MS"/>
                <a:hlinkClick r:id="rId9"/>
              </a:rPr>
              <a:t>.</a:t>
            </a:r>
            <a:r>
              <a:rPr sz="1400" spc="-10" dirty="0">
                <a:solidFill>
                  <a:srgbClr val="231F20"/>
                </a:solidFill>
                <a:latin typeface="Trebuchet MS"/>
                <a:cs typeface="Trebuchet MS"/>
                <a:hlinkClick r:id="rId9"/>
              </a:rPr>
              <a:t>t</a:t>
            </a:r>
            <a:r>
              <a:rPr sz="1400" spc="85" dirty="0">
                <a:solidFill>
                  <a:srgbClr val="231F20"/>
                </a:solidFill>
                <a:latin typeface="Trebuchet MS"/>
                <a:cs typeface="Trebuchet MS"/>
                <a:hlinkClick r:id="rId9"/>
              </a:rPr>
              <a:t>atuu</a:t>
            </a:r>
            <a:r>
              <a:rPr sz="1400" spc="290" dirty="0">
                <a:solidFill>
                  <a:srgbClr val="231F20"/>
                </a:solidFill>
                <a:latin typeface="Trebuchet MS"/>
                <a:cs typeface="Trebuchet MS"/>
                <a:hlinkClick r:id="rId9"/>
              </a:rPr>
              <a:t>m</a:t>
            </a:r>
            <a:r>
              <a:rPr sz="1400" spc="-240" dirty="0">
                <a:solidFill>
                  <a:srgbClr val="231F20"/>
                </a:solidFill>
                <a:latin typeface="Trebuchet MS"/>
                <a:cs typeface="Trebuchet MS"/>
                <a:hlinkClick r:id="rId9"/>
              </a:rPr>
              <a:t>.</a:t>
            </a:r>
            <a:r>
              <a:rPr sz="1400" spc="90" dirty="0">
                <a:solidFill>
                  <a:srgbClr val="231F20"/>
                </a:solidFill>
                <a:latin typeface="Trebuchet MS"/>
                <a:cs typeface="Trebuchet MS"/>
                <a:hlinkClick r:id="rId9"/>
              </a:rPr>
              <a:t>c</a:t>
            </a:r>
            <a:r>
              <a:rPr sz="1400" spc="114" dirty="0">
                <a:solidFill>
                  <a:srgbClr val="231F20"/>
                </a:solidFill>
                <a:latin typeface="Trebuchet MS"/>
                <a:cs typeface="Trebuchet MS"/>
                <a:hlinkClick r:id="rId9"/>
              </a:rPr>
              <a:t>o</a:t>
            </a:r>
            <a:r>
              <a:rPr sz="1400" spc="290" dirty="0">
                <a:solidFill>
                  <a:srgbClr val="231F20"/>
                </a:solidFill>
                <a:latin typeface="Trebuchet MS"/>
                <a:cs typeface="Trebuchet MS"/>
                <a:hlinkClick r:id="rId9"/>
              </a:rPr>
              <a:t>m</a:t>
            </a:r>
            <a:r>
              <a:rPr sz="1400" spc="-295" dirty="0">
                <a:solidFill>
                  <a:srgbClr val="231F20"/>
                </a:solidFill>
                <a:latin typeface="Trebuchet MS"/>
                <a:cs typeface="Trebuchet MS"/>
                <a:hlinkClick r:id="rId9"/>
              </a:rPr>
              <a:t>/</a:t>
            </a:r>
            <a:r>
              <a:rPr sz="1400" spc="60" dirty="0">
                <a:solidFill>
                  <a:srgbClr val="231F20"/>
                </a:solidFill>
                <a:latin typeface="Trebuchet MS"/>
                <a:cs typeface="Trebuchet MS"/>
                <a:hlinkClick r:id="rId9"/>
              </a:rPr>
              <a:t>e</a:t>
            </a:r>
            <a:r>
              <a:rPr sz="1400" spc="155" dirty="0">
                <a:solidFill>
                  <a:srgbClr val="231F20"/>
                </a:solidFill>
                <a:latin typeface="Trebuchet MS"/>
                <a:cs typeface="Trebuchet MS"/>
                <a:hlinkClick r:id="rId9"/>
              </a:rPr>
              <a:t>n</a:t>
            </a:r>
            <a:r>
              <a:rPr sz="1400" spc="-290" dirty="0">
                <a:solidFill>
                  <a:srgbClr val="231F20"/>
                </a:solidFill>
                <a:latin typeface="Trebuchet MS"/>
                <a:cs typeface="Trebuchet MS"/>
                <a:hlinkClick r:id="rId9"/>
              </a:rPr>
              <a:t>/</a:t>
            </a:r>
            <a:endParaRPr sz="1400" dirty="0">
              <a:latin typeface="Trebuchet MS"/>
              <a:cs typeface="Trebuchet MS"/>
            </a:endParaRPr>
          </a:p>
        </p:txBody>
      </p:sp>
      <p:sp>
        <p:nvSpPr>
          <p:cNvPr id="13" name="object 13"/>
          <p:cNvSpPr txBox="1"/>
          <p:nvPr/>
        </p:nvSpPr>
        <p:spPr>
          <a:xfrm>
            <a:off x="7374637" y="1817404"/>
            <a:ext cx="1594485" cy="880110"/>
          </a:xfrm>
          <a:prstGeom prst="rect">
            <a:avLst/>
          </a:prstGeom>
        </p:spPr>
        <p:txBody>
          <a:bodyPr vert="horz" wrap="square" lIns="0" tIns="13335" rIns="0" bIns="0" rtlCol="0">
            <a:spAutoFit/>
          </a:bodyPr>
          <a:lstStyle/>
          <a:p>
            <a:pPr marL="12700">
              <a:lnSpc>
                <a:spcPct val="100000"/>
              </a:lnSpc>
              <a:spcBef>
                <a:spcPts val="105"/>
              </a:spcBef>
            </a:pPr>
            <a:r>
              <a:rPr sz="1400" spc="190" dirty="0">
                <a:solidFill>
                  <a:srgbClr val="231F20"/>
                </a:solidFill>
                <a:latin typeface="Trebuchet MS"/>
                <a:cs typeface="Trebuchet MS"/>
              </a:rPr>
              <a:t>KAN</a:t>
            </a:r>
            <a:r>
              <a:rPr sz="1400" spc="-254" dirty="0">
                <a:solidFill>
                  <a:srgbClr val="231F20"/>
                </a:solidFill>
                <a:latin typeface="Trebuchet MS"/>
                <a:cs typeface="Trebuchet MS"/>
              </a:rPr>
              <a:t> </a:t>
            </a:r>
            <a:r>
              <a:rPr sz="1400" spc="35" dirty="0">
                <a:solidFill>
                  <a:srgbClr val="231F20"/>
                </a:solidFill>
                <a:latin typeface="Trebuchet MS"/>
                <a:cs typeface="Trebuchet MS"/>
              </a:rPr>
              <a:t>Sp. </a:t>
            </a:r>
            <a:r>
              <a:rPr sz="1400" spc="70" dirty="0">
                <a:solidFill>
                  <a:srgbClr val="231F20"/>
                </a:solidFill>
                <a:latin typeface="Trebuchet MS"/>
                <a:cs typeface="Trebuchet MS"/>
              </a:rPr>
              <a:t>z </a:t>
            </a:r>
            <a:r>
              <a:rPr sz="1400" spc="-65" dirty="0">
                <a:solidFill>
                  <a:srgbClr val="231F20"/>
                </a:solidFill>
                <a:latin typeface="Trebuchet MS"/>
                <a:cs typeface="Trebuchet MS"/>
              </a:rPr>
              <a:t>o.o.</a:t>
            </a:r>
            <a:endParaRPr sz="1400" dirty="0">
              <a:latin typeface="Trebuchet MS"/>
              <a:cs typeface="Trebuchet MS"/>
            </a:endParaRPr>
          </a:p>
          <a:p>
            <a:pPr marL="12700" marR="5080">
              <a:lnSpc>
                <a:spcPct val="100000"/>
              </a:lnSpc>
            </a:pPr>
            <a:r>
              <a:rPr sz="1400" spc="-40" dirty="0">
                <a:solidFill>
                  <a:srgbClr val="231F20"/>
                </a:solidFill>
                <a:latin typeface="Trebuchet MS"/>
                <a:cs typeface="Trebuchet MS"/>
              </a:rPr>
              <a:t>ul. </a:t>
            </a:r>
            <a:r>
              <a:rPr sz="1400" spc="85" dirty="0">
                <a:solidFill>
                  <a:srgbClr val="231F20"/>
                </a:solidFill>
                <a:latin typeface="Trebuchet MS"/>
                <a:cs typeface="Trebuchet MS"/>
              </a:rPr>
              <a:t>Wiączyńska</a:t>
            </a:r>
            <a:r>
              <a:rPr sz="1400" spc="-10" dirty="0">
                <a:solidFill>
                  <a:srgbClr val="231F20"/>
                </a:solidFill>
                <a:latin typeface="Trebuchet MS"/>
                <a:cs typeface="Trebuchet MS"/>
              </a:rPr>
              <a:t> </a:t>
            </a:r>
            <a:r>
              <a:rPr sz="1400" spc="155" dirty="0">
                <a:solidFill>
                  <a:srgbClr val="231F20"/>
                </a:solidFill>
                <a:latin typeface="Trebuchet MS"/>
                <a:cs typeface="Trebuchet MS"/>
              </a:rPr>
              <a:t>8A  </a:t>
            </a:r>
            <a:r>
              <a:rPr sz="1400" spc="90" dirty="0">
                <a:solidFill>
                  <a:srgbClr val="231F20"/>
                </a:solidFill>
                <a:latin typeface="Trebuchet MS"/>
                <a:cs typeface="Trebuchet MS"/>
              </a:rPr>
              <a:t>92-760 </a:t>
            </a:r>
            <a:r>
              <a:rPr sz="1400" spc="100" dirty="0">
                <a:solidFill>
                  <a:srgbClr val="231F20"/>
                </a:solidFill>
                <a:latin typeface="Trebuchet MS"/>
                <a:cs typeface="Trebuchet MS"/>
              </a:rPr>
              <a:t>Łódź  </a:t>
            </a:r>
            <a:r>
              <a:rPr sz="1400" spc="105" dirty="0">
                <a:solidFill>
                  <a:srgbClr val="231F20"/>
                </a:solidFill>
                <a:latin typeface="Trebuchet MS"/>
                <a:cs typeface="Trebuchet MS"/>
              </a:rPr>
              <a:t>Poland</a:t>
            </a:r>
            <a:endParaRPr sz="1400" dirty="0">
              <a:latin typeface="Trebuchet MS"/>
              <a:cs typeface="Trebuchet MS"/>
            </a:endParaRPr>
          </a:p>
        </p:txBody>
      </p:sp>
      <p:sp>
        <p:nvSpPr>
          <p:cNvPr id="14" name="object 14"/>
          <p:cNvSpPr txBox="1"/>
          <p:nvPr/>
        </p:nvSpPr>
        <p:spPr>
          <a:xfrm>
            <a:off x="6781800" y="1205631"/>
            <a:ext cx="1151890" cy="227626"/>
          </a:xfrm>
          <a:prstGeom prst="rect">
            <a:avLst/>
          </a:prstGeom>
        </p:spPr>
        <p:txBody>
          <a:bodyPr vert="horz" wrap="square" lIns="0" tIns="12065" rIns="0" bIns="0" rtlCol="0">
            <a:spAutoFit/>
          </a:bodyPr>
          <a:lstStyle/>
          <a:p>
            <a:pPr marL="12700">
              <a:lnSpc>
                <a:spcPct val="100000"/>
              </a:lnSpc>
              <a:spcBef>
                <a:spcPts val="95"/>
              </a:spcBef>
            </a:pPr>
            <a:r>
              <a:rPr sz="1400" spc="85" dirty="0">
                <a:solidFill>
                  <a:srgbClr val="231F20"/>
                </a:solidFill>
                <a:latin typeface="Verdana" panose="020B0604030504040204" pitchFamily="34" charset="0"/>
                <a:ea typeface="Verdana" panose="020B0604030504040204" pitchFamily="34" charset="0"/>
                <a:cs typeface="Trebuchet MS"/>
              </a:rPr>
              <a:t>Contact</a:t>
            </a:r>
            <a:r>
              <a:rPr sz="1400" spc="-45" dirty="0">
                <a:solidFill>
                  <a:srgbClr val="231F20"/>
                </a:solidFill>
                <a:latin typeface="Verdana" panose="020B0604030504040204" pitchFamily="34" charset="0"/>
                <a:ea typeface="Verdana" panose="020B0604030504040204" pitchFamily="34" charset="0"/>
                <a:cs typeface="Trebuchet MS"/>
              </a:rPr>
              <a:t> </a:t>
            </a:r>
            <a:r>
              <a:rPr sz="1400" spc="10" dirty="0">
                <a:solidFill>
                  <a:srgbClr val="231F20"/>
                </a:solidFill>
                <a:latin typeface="Verdana" panose="020B0604030504040204" pitchFamily="34" charset="0"/>
                <a:ea typeface="Verdana" panose="020B0604030504040204" pitchFamily="34" charset="0"/>
                <a:cs typeface="Trebuchet MS"/>
              </a:rPr>
              <a:t>us:</a:t>
            </a:r>
            <a:endParaRPr sz="1400" dirty="0">
              <a:latin typeface="Verdana" panose="020B0604030504040204" pitchFamily="34" charset="0"/>
              <a:ea typeface="Verdana" panose="020B0604030504040204" pitchFamily="34" charset="0"/>
              <a:cs typeface="Trebuchet MS"/>
            </a:endParaRPr>
          </a:p>
        </p:txBody>
      </p:sp>
      <p:sp>
        <p:nvSpPr>
          <p:cNvPr id="15" name="object 15"/>
          <p:cNvSpPr txBox="1"/>
          <p:nvPr/>
        </p:nvSpPr>
        <p:spPr>
          <a:xfrm>
            <a:off x="7374637" y="2845640"/>
            <a:ext cx="3084195" cy="228909"/>
          </a:xfrm>
          <a:prstGeom prst="rect">
            <a:avLst/>
          </a:prstGeom>
        </p:spPr>
        <p:txBody>
          <a:bodyPr vert="horz" wrap="square" lIns="0" tIns="13335" rIns="0" bIns="0" rtlCol="0" anchor="t">
            <a:spAutoFit/>
          </a:bodyPr>
          <a:lstStyle/>
          <a:p>
            <a:pPr marL="12700">
              <a:lnSpc>
                <a:spcPct val="100000"/>
              </a:lnSpc>
              <a:spcBef>
                <a:spcPts val="105"/>
              </a:spcBef>
            </a:pPr>
            <a:r>
              <a:rPr lang="pl-PL" sz="1400" spc="45" dirty="0">
                <a:solidFill>
                  <a:srgbClr val="231F20"/>
                </a:solidFill>
                <a:latin typeface="Trebuchet MS"/>
              </a:rPr>
              <a:t>wholesale@tatuum.com</a:t>
            </a:r>
          </a:p>
        </p:txBody>
      </p:sp>
      <p:grpSp>
        <p:nvGrpSpPr>
          <p:cNvPr id="16" name="object 16"/>
          <p:cNvGrpSpPr/>
          <p:nvPr/>
        </p:nvGrpSpPr>
        <p:grpSpPr>
          <a:xfrm>
            <a:off x="6870182" y="2757609"/>
            <a:ext cx="325755" cy="356870"/>
            <a:chOff x="6833971" y="3193580"/>
            <a:chExt cx="325755" cy="356870"/>
          </a:xfrm>
        </p:grpSpPr>
        <p:sp>
          <p:nvSpPr>
            <p:cNvPr id="17" name="object 17"/>
            <p:cNvSpPr/>
            <p:nvPr/>
          </p:nvSpPr>
          <p:spPr>
            <a:xfrm>
              <a:off x="6833971" y="3193580"/>
              <a:ext cx="325755" cy="356870"/>
            </a:xfrm>
            <a:custGeom>
              <a:avLst/>
              <a:gdLst/>
              <a:ahLst/>
              <a:cxnLst/>
              <a:rect l="l" t="t" r="r" b="b"/>
              <a:pathLst>
                <a:path w="325754" h="356870">
                  <a:moveTo>
                    <a:pt x="268236" y="40513"/>
                  </a:moveTo>
                  <a:lnTo>
                    <a:pt x="56896" y="40513"/>
                  </a:lnTo>
                  <a:lnTo>
                    <a:pt x="56896" y="76161"/>
                  </a:lnTo>
                  <a:lnTo>
                    <a:pt x="0" y="130048"/>
                  </a:lnTo>
                  <a:lnTo>
                    <a:pt x="0" y="356539"/>
                  </a:lnTo>
                  <a:lnTo>
                    <a:pt x="325132" y="356539"/>
                  </a:lnTo>
                  <a:lnTo>
                    <a:pt x="325132" y="332232"/>
                  </a:lnTo>
                  <a:lnTo>
                    <a:pt x="37388" y="332232"/>
                  </a:lnTo>
                  <a:lnTo>
                    <a:pt x="48151" y="322097"/>
                  </a:lnTo>
                  <a:lnTo>
                    <a:pt x="24384" y="322097"/>
                  </a:lnTo>
                  <a:lnTo>
                    <a:pt x="24384" y="168135"/>
                  </a:lnTo>
                  <a:lnTo>
                    <a:pt x="81280" y="168135"/>
                  </a:lnTo>
                  <a:lnTo>
                    <a:pt x="81280" y="64820"/>
                  </a:lnTo>
                  <a:lnTo>
                    <a:pt x="268236" y="64820"/>
                  </a:lnTo>
                  <a:lnTo>
                    <a:pt x="268236" y="40513"/>
                  </a:lnTo>
                  <a:close/>
                </a:path>
                <a:path w="325754" h="356870">
                  <a:moveTo>
                    <a:pt x="229838" y="235696"/>
                  </a:moveTo>
                  <a:lnTo>
                    <a:pt x="162764" y="235696"/>
                  </a:lnTo>
                  <a:lnTo>
                    <a:pt x="183558" y="239570"/>
                  </a:lnTo>
                  <a:lnTo>
                    <a:pt x="201993" y="251193"/>
                  </a:lnTo>
                  <a:lnTo>
                    <a:pt x="207683" y="256463"/>
                  </a:lnTo>
                  <a:lnTo>
                    <a:pt x="287743" y="332232"/>
                  </a:lnTo>
                  <a:lnTo>
                    <a:pt x="325132" y="332232"/>
                  </a:lnTo>
                  <a:lnTo>
                    <a:pt x="325132" y="322503"/>
                  </a:lnTo>
                  <a:lnTo>
                    <a:pt x="300748" y="322503"/>
                  </a:lnTo>
                  <a:lnTo>
                    <a:pt x="219468" y="245516"/>
                  </a:lnTo>
                  <a:lnTo>
                    <a:pt x="229838" y="235696"/>
                  </a:lnTo>
                  <a:close/>
                </a:path>
                <a:path w="325754" h="356870">
                  <a:moveTo>
                    <a:pt x="325132" y="168541"/>
                  </a:moveTo>
                  <a:lnTo>
                    <a:pt x="300748" y="168541"/>
                  </a:lnTo>
                  <a:lnTo>
                    <a:pt x="300748" y="322503"/>
                  </a:lnTo>
                  <a:lnTo>
                    <a:pt x="325132" y="322503"/>
                  </a:lnTo>
                  <a:lnTo>
                    <a:pt x="325132" y="168541"/>
                  </a:lnTo>
                  <a:close/>
                </a:path>
                <a:path w="325754" h="356870">
                  <a:moveTo>
                    <a:pt x="81280" y="168135"/>
                  </a:moveTo>
                  <a:lnTo>
                    <a:pt x="24384" y="168135"/>
                  </a:lnTo>
                  <a:lnTo>
                    <a:pt x="105664" y="245122"/>
                  </a:lnTo>
                  <a:lnTo>
                    <a:pt x="24384" y="322097"/>
                  </a:lnTo>
                  <a:lnTo>
                    <a:pt x="48151" y="322097"/>
                  </a:lnTo>
                  <a:lnTo>
                    <a:pt x="117856" y="256463"/>
                  </a:lnTo>
                  <a:lnTo>
                    <a:pt x="123545" y="251193"/>
                  </a:lnTo>
                  <a:lnTo>
                    <a:pt x="141973" y="239570"/>
                  </a:lnTo>
                  <a:lnTo>
                    <a:pt x="162764" y="235696"/>
                  </a:lnTo>
                  <a:lnTo>
                    <a:pt x="229838" y="235696"/>
                  </a:lnTo>
                  <a:lnTo>
                    <a:pt x="231014" y="234581"/>
                  </a:lnTo>
                  <a:lnTo>
                    <a:pt x="117856" y="234581"/>
                  </a:lnTo>
                  <a:lnTo>
                    <a:pt x="81280" y="199732"/>
                  </a:lnTo>
                  <a:lnTo>
                    <a:pt x="81280" y="168135"/>
                  </a:lnTo>
                  <a:close/>
                </a:path>
                <a:path w="325754" h="356870">
                  <a:moveTo>
                    <a:pt x="162566" y="219389"/>
                  </a:moveTo>
                  <a:lnTo>
                    <a:pt x="139257" y="223187"/>
                  </a:lnTo>
                  <a:lnTo>
                    <a:pt x="117856" y="234581"/>
                  </a:lnTo>
                  <a:lnTo>
                    <a:pt x="207276" y="234581"/>
                  </a:lnTo>
                  <a:lnTo>
                    <a:pt x="185875" y="223187"/>
                  </a:lnTo>
                  <a:lnTo>
                    <a:pt x="162566" y="219389"/>
                  </a:lnTo>
                  <a:close/>
                </a:path>
                <a:path w="325754" h="356870">
                  <a:moveTo>
                    <a:pt x="268236" y="64820"/>
                  </a:moveTo>
                  <a:lnTo>
                    <a:pt x="243852" y="64820"/>
                  </a:lnTo>
                  <a:lnTo>
                    <a:pt x="243852" y="199732"/>
                  </a:lnTo>
                  <a:lnTo>
                    <a:pt x="207276" y="234581"/>
                  </a:lnTo>
                  <a:lnTo>
                    <a:pt x="231014" y="234581"/>
                  </a:lnTo>
                  <a:lnTo>
                    <a:pt x="300748" y="168541"/>
                  </a:lnTo>
                  <a:lnTo>
                    <a:pt x="325132" y="168541"/>
                  </a:lnTo>
                  <a:lnTo>
                    <a:pt x="325132" y="130048"/>
                  </a:lnTo>
                  <a:lnTo>
                    <a:pt x="268236" y="75755"/>
                  </a:lnTo>
                  <a:lnTo>
                    <a:pt x="268236" y="64820"/>
                  </a:lnTo>
                  <a:close/>
                </a:path>
                <a:path w="325754" h="356870">
                  <a:moveTo>
                    <a:pt x="162560" y="0"/>
                  </a:moveTo>
                  <a:lnTo>
                    <a:pt x="113792" y="40513"/>
                  </a:lnTo>
                  <a:lnTo>
                    <a:pt x="211340" y="40513"/>
                  </a:lnTo>
                  <a:lnTo>
                    <a:pt x="162560" y="0"/>
                  </a:lnTo>
                  <a:close/>
                </a:path>
              </a:pathLst>
            </a:custGeom>
            <a:solidFill>
              <a:srgbClr val="231F20"/>
            </a:solidFill>
          </p:spPr>
          <p:txBody>
            <a:bodyPr wrap="square" lIns="0" tIns="0" rIns="0" bIns="0" rtlCol="0"/>
            <a:lstStyle/>
            <a:p>
              <a:endParaRPr/>
            </a:p>
          </p:txBody>
        </p:sp>
        <p:sp>
          <p:nvSpPr>
            <p:cNvPr id="18" name="object 18"/>
            <p:cNvSpPr/>
            <p:nvPr/>
          </p:nvSpPr>
          <p:spPr>
            <a:xfrm>
              <a:off x="6944182" y="3281895"/>
              <a:ext cx="105587" cy="106159"/>
            </a:xfrm>
            <a:prstGeom prst="rect">
              <a:avLst/>
            </a:prstGeom>
            <a:blipFill>
              <a:blip r:embed="rId10" cstate="print"/>
              <a:stretch>
                <a:fillRect/>
              </a:stretch>
            </a:blipFill>
          </p:spPr>
          <p:txBody>
            <a:bodyPr wrap="square" lIns="0" tIns="0" rIns="0" bIns="0" rtlCol="0"/>
            <a:lstStyle/>
            <a:p>
              <a:endParaRPr/>
            </a:p>
          </p:txBody>
        </p:sp>
      </p:grpSp>
      <p:sp>
        <p:nvSpPr>
          <p:cNvPr id="19" name="object 19"/>
          <p:cNvSpPr/>
          <p:nvPr/>
        </p:nvSpPr>
        <p:spPr>
          <a:xfrm>
            <a:off x="6838150" y="1889868"/>
            <a:ext cx="325755" cy="227329"/>
          </a:xfrm>
          <a:custGeom>
            <a:avLst/>
            <a:gdLst/>
            <a:ahLst/>
            <a:cxnLst/>
            <a:rect l="l" t="t" r="r" b="b"/>
            <a:pathLst>
              <a:path w="325754" h="227330">
                <a:moveTo>
                  <a:pt x="325132" y="0"/>
                </a:moveTo>
                <a:lnTo>
                  <a:pt x="0" y="0"/>
                </a:lnTo>
                <a:lnTo>
                  <a:pt x="0" y="226898"/>
                </a:lnTo>
                <a:lnTo>
                  <a:pt x="325132" y="226898"/>
                </a:lnTo>
                <a:lnTo>
                  <a:pt x="325132" y="202577"/>
                </a:lnTo>
                <a:lnTo>
                  <a:pt x="36169" y="202577"/>
                </a:lnTo>
                <a:lnTo>
                  <a:pt x="47139" y="191643"/>
                </a:lnTo>
                <a:lnTo>
                  <a:pt x="24384" y="191643"/>
                </a:lnTo>
                <a:lnTo>
                  <a:pt x="24384" y="34848"/>
                </a:lnTo>
                <a:lnTo>
                  <a:pt x="47406" y="34848"/>
                </a:lnTo>
                <a:lnTo>
                  <a:pt x="36576" y="24307"/>
                </a:lnTo>
                <a:lnTo>
                  <a:pt x="325132" y="24307"/>
                </a:lnTo>
                <a:lnTo>
                  <a:pt x="325132" y="0"/>
                </a:lnTo>
                <a:close/>
              </a:path>
              <a:path w="325754" h="227330">
                <a:moveTo>
                  <a:pt x="232876" y="123571"/>
                </a:moveTo>
                <a:lnTo>
                  <a:pt x="210527" y="123571"/>
                </a:lnTo>
                <a:lnTo>
                  <a:pt x="289369" y="202577"/>
                </a:lnTo>
                <a:lnTo>
                  <a:pt x="325132" y="202577"/>
                </a:lnTo>
                <a:lnTo>
                  <a:pt x="325132" y="191236"/>
                </a:lnTo>
                <a:lnTo>
                  <a:pt x="300748" y="191236"/>
                </a:lnTo>
                <a:lnTo>
                  <a:pt x="232876" y="123571"/>
                </a:lnTo>
                <a:close/>
              </a:path>
              <a:path w="325754" h="227330">
                <a:moveTo>
                  <a:pt x="47406" y="34848"/>
                </a:moveTo>
                <a:lnTo>
                  <a:pt x="24384" y="34848"/>
                </a:lnTo>
                <a:lnTo>
                  <a:pt x="103632" y="112229"/>
                </a:lnTo>
                <a:lnTo>
                  <a:pt x="24384" y="191643"/>
                </a:lnTo>
                <a:lnTo>
                  <a:pt x="47139" y="191643"/>
                </a:lnTo>
                <a:lnTo>
                  <a:pt x="115430" y="123571"/>
                </a:lnTo>
                <a:lnTo>
                  <a:pt x="138563" y="123571"/>
                </a:lnTo>
                <a:lnTo>
                  <a:pt x="47406" y="34848"/>
                </a:lnTo>
                <a:close/>
              </a:path>
              <a:path w="325754" h="227330">
                <a:moveTo>
                  <a:pt x="325132" y="35255"/>
                </a:moveTo>
                <a:lnTo>
                  <a:pt x="300748" y="35255"/>
                </a:lnTo>
                <a:lnTo>
                  <a:pt x="300748" y="191236"/>
                </a:lnTo>
                <a:lnTo>
                  <a:pt x="325132" y="191236"/>
                </a:lnTo>
                <a:lnTo>
                  <a:pt x="325132" y="35255"/>
                </a:lnTo>
                <a:close/>
              </a:path>
              <a:path w="325754" h="227330">
                <a:moveTo>
                  <a:pt x="138563" y="123571"/>
                </a:moveTo>
                <a:lnTo>
                  <a:pt x="115430" y="123571"/>
                </a:lnTo>
                <a:lnTo>
                  <a:pt x="145910" y="153149"/>
                </a:lnTo>
                <a:lnTo>
                  <a:pt x="150787" y="157607"/>
                </a:lnTo>
                <a:lnTo>
                  <a:pt x="156883" y="160045"/>
                </a:lnTo>
                <a:lnTo>
                  <a:pt x="169075" y="160045"/>
                </a:lnTo>
                <a:lnTo>
                  <a:pt x="175171" y="157607"/>
                </a:lnTo>
                <a:lnTo>
                  <a:pt x="180047" y="153149"/>
                </a:lnTo>
                <a:lnTo>
                  <a:pt x="188816" y="144640"/>
                </a:lnTo>
                <a:lnTo>
                  <a:pt x="160134" y="144640"/>
                </a:lnTo>
                <a:lnTo>
                  <a:pt x="156883" y="141401"/>
                </a:lnTo>
                <a:lnTo>
                  <a:pt x="138563" y="123571"/>
                </a:lnTo>
                <a:close/>
              </a:path>
              <a:path w="325754" h="227330">
                <a:moveTo>
                  <a:pt x="325132" y="24307"/>
                </a:moveTo>
                <a:lnTo>
                  <a:pt x="288963" y="24307"/>
                </a:lnTo>
                <a:lnTo>
                  <a:pt x="168262" y="141401"/>
                </a:lnTo>
                <a:lnTo>
                  <a:pt x="165011" y="144640"/>
                </a:lnTo>
                <a:lnTo>
                  <a:pt x="188816" y="144640"/>
                </a:lnTo>
                <a:lnTo>
                  <a:pt x="210527" y="123571"/>
                </a:lnTo>
                <a:lnTo>
                  <a:pt x="232876" y="123571"/>
                </a:lnTo>
                <a:lnTo>
                  <a:pt x="221500" y="112229"/>
                </a:lnTo>
                <a:lnTo>
                  <a:pt x="300748" y="35255"/>
                </a:lnTo>
                <a:lnTo>
                  <a:pt x="325132" y="35255"/>
                </a:lnTo>
                <a:lnTo>
                  <a:pt x="325132" y="24307"/>
                </a:lnTo>
                <a:close/>
              </a:path>
            </a:pathLst>
          </a:custGeom>
          <a:solidFill>
            <a:srgbClr val="231F20"/>
          </a:solidFill>
        </p:spPr>
        <p:txBody>
          <a:bodyPr wrap="square" lIns="0" tIns="0" rIns="0" bIns="0" rtlCol="0"/>
          <a:lstStyle/>
          <a:p>
            <a:endParaRPr/>
          </a:p>
        </p:txBody>
      </p:sp>
      <p:pic>
        <p:nvPicPr>
          <p:cNvPr id="20" name="Grafika 20" descr="Słuchawka z wypełnieniem pełnym">
            <a:extLst>
              <a:ext uri="{FF2B5EF4-FFF2-40B4-BE49-F238E27FC236}">
                <a16:creationId xmlns:a16="http://schemas.microsoft.com/office/drawing/2014/main" id="{84F1722C-F543-4A3D-9B32-843D1C8400F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86961" y="3414600"/>
            <a:ext cx="308976" cy="340291"/>
          </a:xfrm>
          <a:prstGeom prst="rect">
            <a:avLst/>
          </a:prstGeom>
        </p:spPr>
      </p:pic>
      <p:sp>
        <p:nvSpPr>
          <p:cNvPr id="21" name="object 15">
            <a:extLst>
              <a:ext uri="{FF2B5EF4-FFF2-40B4-BE49-F238E27FC236}">
                <a16:creationId xmlns:a16="http://schemas.microsoft.com/office/drawing/2014/main" id="{9303EB11-82A0-96FB-2A38-E33CE483DCC7}"/>
              </a:ext>
            </a:extLst>
          </p:cNvPr>
          <p:cNvSpPr txBox="1"/>
          <p:nvPr/>
        </p:nvSpPr>
        <p:spPr>
          <a:xfrm>
            <a:off x="7338517" y="3323038"/>
            <a:ext cx="3908906" cy="3145092"/>
          </a:xfrm>
          <a:prstGeom prst="rect">
            <a:avLst/>
          </a:prstGeom>
        </p:spPr>
        <p:txBody>
          <a:bodyPr vert="horz" wrap="square" lIns="0" tIns="13335" rIns="0" bIns="0" rtlCol="0" anchor="t">
            <a:spAutoFit/>
          </a:bodyPr>
          <a:lstStyle/>
          <a:p>
            <a:pPr marL="12700">
              <a:spcBef>
                <a:spcPts val="105"/>
              </a:spcBef>
            </a:pPr>
            <a:r>
              <a:rPr lang="pl-PL" sz="1400" spc="45" dirty="0">
                <a:latin typeface="Trebuchet MS"/>
                <a:ea typeface="+mn-lt"/>
                <a:cs typeface="+mn-lt"/>
              </a:rPr>
              <a:t>+48 693 230 128 </a:t>
            </a:r>
            <a:br>
              <a:rPr lang="pl-PL" sz="1400" spc="45" dirty="0">
                <a:latin typeface="Trebuchet MS"/>
                <a:ea typeface="+mn-lt"/>
                <a:cs typeface="+mn-lt"/>
              </a:rPr>
            </a:br>
            <a:r>
              <a:rPr lang="pl-PL" sz="1400" spc="45" dirty="0">
                <a:latin typeface="Trebuchet MS"/>
                <a:ea typeface="+mn-lt"/>
                <a:cs typeface="+mn-lt"/>
              </a:rPr>
              <a:t>Zuzanna Piechowska</a:t>
            </a:r>
            <a:br>
              <a:rPr lang="pl-PL" sz="1400" spc="45" dirty="0">
                <a:latin typeface="Trebuchet MS"/>
                <a:ea typeface="+mn-lt"/>
                <a:cs typeface="+mn-lt"/>
              </a:rPr>
            </a:br>
            <a:r>
              <a:rPr lang="pl-PL" sz="1400" spc="45" dirty="0">
                <a:latin typeface="Trebuchet MS"/>
                <a:ea typeface="+mn-lt"/>
                <a:cs typeface="+mn-lt"/>
              </a:rPr>
              <a:t>zuzanna.piechowska@tatuum.com</a:t>
            </a:r>
            <a:br>
              <a:rPr lang="pl-PL" sz="1400" spc="45" dirty="0">
                <a:latin typeface="Trebuchet MS"/>
                <a:ea typeface="+mn-lt"/>
                <a:cs typeface="+mn-lt"/>
              </a:rPr>
            </a:br>
            <a:r>
              <a:rPr lang="pl-PL" sz="1400" spc="45" dirty="0">
                <a:latin typeface="Trebuchet MS"/>
                <a:ea typeface="+mn-lt"/>
                <a:cs typeface="+mn-lt"/>
              </a:rPr>
              <a:t>Wholesale Manager</a:t>
            </a:r>
          </a:p>
          <a:p>
            <a:pPr marL="12700">
              <a:spcBef>
                <a:spcPts val="105"/>
              </a:spcBef>
            </a:pPr>
            <a:endParaRPr lang="pl-PL" sz="1400" spc="45" dirty="0">
              <a:latin typeface="Trebuchet MS"/>
              <a:ea typeface="+mn-lt"/>
              <a:cs typeface="+mn-lt"/>
            </a:endParaRPr>
          </a:p>
          <a:p>
            <a:pPr marL="12700">
              <a:spcBef>
                <a:spcPts val="105"/>
              </a:spcBef>
            </a:pPr>
            <a:r>
              <a:rPr lang="en-US" sz="1400" spc="45" dirty="0">
                <a:latin typeface="Trebuchet MS"/>
                <a:ea typeface="+mn-lt"/>
                <a:cs typeface="+mn-lt"/>
              </a:rPr>
              <a:t>+48 </a:t>
            </a:r>
            <a:r>
              <a:rPr lang="pl-PL" sz="1400" spc="45" dirty="0">
                <a:latin typeface="Trebuchet MS"/>
                <a:ea typeface="+mn-lt"/>
                <a:cs typeface="+mn-lt"/>
              </a:rPr>
              <a:t>667 760 467</a:t>
            </a:r>
            <a:br>
              <a:rPr lang="pl-PL" sz="1400" spc="45" dirty="0">
                <a:latin typeface="Trebuchet MS"/>
                <a:ea typeface="+mn-lt"/>
                <a:cs typeface="+mn-lt"/>
              </a:rPr>
            </a:br>
            <a:r>
              <a:rPr lang="pl-PL" sz="1400" spc="45" dirty="0">
                <a:latin typeface="Trebuchet MS"/>
                <a:ea typeface="+mn-lt"/>
                <a:cs typeface="+mn-lt"/>
              </a:rPr>
              <a:t>Beata Orzelska</a:t>
            </a:r>
          </a:p>
          <a:p>
            <a:pPr marL="12700">
              <a:spcBef>
                <a:spcPts val="105"/>
              </a:spcBef>
            </a:pPr>
            <a:r>
              <a:rPr lang="pl-PL" sz="1400" spc="45" dirty="0">
                <a:latin typeface="Trebuchet MS"/>
                <a:ea typeface="+mn-lt"/>
                <a:cs typeface="+mn-lt"/>
              </a:rPr>
              <a:t>beata.orzelska@tatuum.com</a:t>
            </a:r>
          </a:p>
          <a:p>
            <a:pPr marL="12700">
              <a:spcBef>
                <a:spcPts val="105"/>
              </a:spcBef>
            </a:pPr>
            <a:r>
              <a:rPr lang="pl-PL" sz="1400" spc="45" dirty="0">
                <a:latin typeface="Trebuchet MS"/>
                <a:ea typeface="+mn-lt"/>
                <a:cs typeface="+mn-lt"/>
              </a:rPr>
              <a:t>Wholesale Assistant </a:t>
            </a:r>
          </a:p>
          <a:p>
            <a:pPr marL="12700">
              <a:spcBef>
                <a:spcPts val="105"/>
              </a:spcBef>
            </a:pPr>
            <a:endParaRPr lang="pl-PL" sz="1400" spc="45" dirty="0">
              <a:latin typeface="Trebuchet MS"/>
              <a:ea typeface="+mn-lt"/>
              <a:cs typeface="+mn-lt"/>
            </a:endParaRPr>
          </a:p>
          <a:p>
            <a:pPr marL="12700">
              <a:spcBef>
                <a:spcPts val="105"/>
              </a:spcBef>
            </a:pPr>
            <a:r>
              <a:rPr lang="pl-PL" sz="1400" spc="45" dirty="0">
                <a:latin typeface="Trebuchet MS"/>
                <a:ea typeface="+mn-lt"/>
                <a:cs typeface="+mn-lt"/>
              </a:rPr>
              <a:t>+48 667 760 467 </a:t>
            </a:r>
          </a:p>
          <a:p>
            <a:pPr marL="12700">
              <a:spcBef>
                <a:spcPts val="105"/>
              </a:spcBef>
            </a:pPr>
            <a:r>
              <a:rPr lang="pl-PL" sz="1400" spc="45" dirty="0">
                <a:latin typeface="Trebuchet MS"/>
                <a:ea typeface="+mn-lt"/>
                <a:cs typeface="+mn-lt"/>
              </a:rPr>
              <a:t>Tetiana Tsapenko</a:t>
            </a:r>
          </a:p>
          <a:p>
            <a:pPr marL="12700">
              <a:spcBef>
                <a:spcPts val="105"/>
              </a:spcBef>
            </a:pPr>
            <a:r>
              <a:rPr lang="pl-PL" sz="1400" spc="45" dirty="0">
                <a:latin typeface="Trebuchet MS"/>
                <a:ea typeface="+mn-lt"/>
                <a:cs typeface="+mn-lt"/>
              </a:rPr>
              <a:t>tetiana.tsapenko@tatuum.com </a:t>
            </a:r>
          </a:p>
          <a:p>
            <a:pPr marL="12700">
              <a:spcBef>
                <a:spcPts val="105"/>
              </a:spcBef>
            </a:pPr>
            <a:r>
              <a:rPr lang="pl-PL" sz="1400" spc="45" dirty="0">
                <a:latin typeface="Trebuchet MS"/>
                <a:ea typeface="+mn-lt"/>
                <a:cs typeface="+mn-lt"/>
              </a:rPr>
              <a:t>Export </a:t>
            </a:r>
            <a:r>
              <a:rPr lang="pl-PL" sz="1400" spc="45" dirty="0" err="1">
                <a:latin typeface="Trebuchet MS"/>
                <a:ea typeface="+mn-lt"/>
                <a:cs typeface="+mn-lt"/>
              </a:rPr>
              <a:t>Specialist</a:t>
            </a:r>
            <a:endParaRPr lang="pl-PL" sz="1400" spc="45" dirty="0">
              <a:latin typeface="Trebuchet MS"/>
              <a:ea typeface="+mn-lt"/>
              <a:cs typeface="+mn-lt"/>
            </a:endParaRPr>
          </a:p>
        </p:txBody>
      </p:sp>
      <p:pic>
        <p:nvPicPr>
          <p:cNvPr id="22" name="Grafika 20" descr="Słuchawka z wypełnieniem pełnym">
            <a:extLst>
              <a:ext uri="{FF2B5EF4-FFF2-40B4-BE49-F238E27FC236}">
                <a16:creationId xmlns:a16="http://schemas.microsoft.com/office/drawing/2014/main" id="{8586573D-8AB7-86B0-762B-CAAFFF67856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31492" y="4357359"/>
            <a:ext cx="308976" cy="340291"/>
          </a:xfrm>
          <a:prstGeom prst="rect">
            <a:avLst/>
          </a:prstGeom>
        </p:spPr>
      </p:pic>
      <p:pic>
        <p:nvPicPr>
          <p:cNvPr id="23" name="Grafika 20" descr="Słuchawka z wypełnieniem pełnym">
            <a:extLst>
              <a:ext uri="{FF2B5EF4-FFF2-40B4-BE49-F238E27FC236}">
                <a16:creationId xmlns:a16="http://schemas.microsoft.com/office/drawing/2014/main" id="{71E8EED6-8112-224B-982D-EF15B409F70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42235" y="5482223"/>
            <a:ext cx="308976" cy="34029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b89c8a0-aaea-42ad-aaf1-cfd43184efd9}" enabled="0" method="" siteId="{8b89c8a0-aaea-42ad-aaf1-cfd43184efd9}" removed="1"/>
</clbl:labelList>
</file>

<file path=docProps/app.xml><?xml version="1.0" encoding="utf-8"?>
<Properties xmlns="http://schemas.openxmlformats.org/officeDocument/2006/extended-properties" xmlns:vt="http://schemas.openxmlformats.org/officeDocument/2006/docPropsVTypes">
  <Template/>
  <TotalTime>2173</TotalTime>
  <Words>1570</Words>
  <Application>Microsoft Office PowerPoint</Application>
  <PresentationFormat>Panoramiczny</PresentationFormat>
  <Paragraphs>98</Paragraphs>
  <Slides>16</Slides>
  <Notes>2</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16</vt:i4>
      </vt:variant>
    </vt:vector>
  </HeadingPairs>
  <TitlesOfParts>
    <vt:vector size="23" baseType="lpstr">
      <vt:lpstr>Aptos</vt:lpstr>
      <vt:lpstr>Calibri</vt:lpstr>
      <vt:lpstr>Century Gothic</vt:lpstr>
      <vt:lpstr>Montserrat</vt:lpstr>
      <vt:lpstr>Trebuchet MS</vt:lpstr>
      <vt:lpstr>Verdana</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~ai-fb852a74-08ad-41c3-b98e-960d52194f89_</dc:title>
  <dc:creator>Anna Woziwoda</dc:creator>
  <cp:lastModifiedBy>Piotr Danecki</cp:lastModifiedBy>
  <cp:revision>50</cp:revision>
  <dcterms:created xsi:type="dcterms:W3CDTF">2023-01-10T10:15:11Z</dcterms:created>
  <dcterms:modified xsi:type="dcterms:W3CDTF">2025-04-25T08:38:43Z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2022-10-20T00:00:00Z</vt:filetime>
  </property>
  <property fmtid="{D5CDD505-2E9C-101B-9397-08002B2CF9AE}" pid="3" name="Creator">
    <vt:lpwstr>Adobe Illustrator 26.3 (Windows)</vt:lpwstr>
  </property>
  <property fmtid="{D5CDD505-2E9C-101B-9397-08002B2CF9AE}" pid="4" name="LastSaved">
    <vt:filetime>2023-01-10T00:00:00Z</vt:filetime>
  </property>
</Properties>
</file>