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62" r:id="rId6"/>
    <p:sldId id="272" r:id="rId7"/>
    <p:sldId id="276" r:id="rId8"/>
    <p:sldId id="278" r:id="rId9"/>
    <p:sldId id="285" r:id="rId10"/>
    <p:sldId id="269" r:id="rId11"/>
    <p:sldId id="270" r:id="rId12"/>
    <p:sldId id="288" r:id="rId13"/>
    <p:sldId id="280" r:id="rId14"/>
    <p:sldId id="264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48"/>
    <p:restoredTop sz="92730" autoAdjust="0"/>
  </p:normalViewPr>
  <p:slideViewPr>
    <p:cSldViewPr snapToGrid="0">
      <p:cViewPr varScale="1">
        <p:scale>
          <a:sx n="58" d="100"/>
          <a:sy n="58" d="100"/>
        </p:scale>
        <p:origin x="42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45880-72D9-714D-A58D-A29C330EE605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Click to edit the text pattern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0DC3C-94F0-9F4D-BBA2-82BFE141D75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4076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7802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4648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EEC4F-C735-2307-605B-49F22167E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2363A7B-DAB6-6504-94A6-65235A763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2D48A15-411C-AB2C-51D7-CE71145C3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AB2DF00-43B3-40DD-DE2D-31B734E02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0708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40B65-B119-06A8-A424-C27DE8AFE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245EDE3-5B41-03B5-0423-24F5EBD2E8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798714B-2665-50B5-9A49-63D6D5EE9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4153B6B-FCFA-DB95-5D51-C907F52E5B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4212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429DB-7CED-B8D7-8C41-618017557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133474A-A391-3DDB-9AFD-0A1A792B29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4742DC4-4D3B-B9CD-EE4E-84D9D8D8F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8339091-A176-FD74-895C-4A8735CD98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1059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3657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2824E-6242-04FD-FF8A-7C611EFDD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6403A70-9CA3-E5FF-0DBA-6349B6DF88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B0E1542-13D9-3575-778B-017A2937A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4704F7D-A0AD-6DFD-2CF8-B9D1479A7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7792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28840-AEDA-FDC2-80CE-E51FA8E9A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1FC392B-835B-1BDB-BA25-F2882695A5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9D0AEC7-1BE3-F1D5-3BA0-73CD76571D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SLAJD TEKSTOWY</a:t>
            </a:r>
            <a:br>
              <a:rPr lang="pl-PL" dirty="0"/>
            </a:br>
            <a:br>
              <a:rPr lang="pl-PL" dirty="0"/>
            </a:br>
            <a:r>
              <a:rPr lang="pl-PL" dirty="0"/>
              <a:t>Górny tekst Open Sans </a:t>
            </a:r>
            <a:r>
              <a:rPr lang="pl-PL" dirty="0" err="1"/>
              <a:t>SemiBold</a:t>
            </a:r>
            <a:r>
              <a:rPr lang="pl-PL" dirty="0"/>
              <a:t>, tekst większy od tekstów poniżej.</a:t>
            </a:r>
          </a:p>
          <a:p>
            <a:br>
              <a:rPr lang="pl-PL" dirty="0"/>
            </a:br>
            <a:endParaRPr lang="pl-PL" dirty="0"/>
          </a:p>
          <a:p>
            <a:r>
              <a:rPr lang="pl-PL" dirty="0"/>
              <a:t>Środkowy i dolny tekst Open Sans 28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D1DED74-56E3-FFA7-EE93-1BFC84BD3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1314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7566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1AD91-A86A-0F4E-0F93-1A2DC06D6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59E0BA0-A66D-0112-37E7-883FD092A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662866B-BC3C-71E7-8B40-ABF103431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A7267CD-958F-97F1-09B3-F8F235242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4247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09AB9-6385-498A-92EA-3075F6618841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3978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77A937-57BC-8DA2-C456-A14AA903A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4FD232-BAFD-17BF-68FD-6DC279F659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3EBE41D-29C1-BBFA-C84C-65BCD9AC8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3B6321-D3BF-0BCE-75C2-1ECBA9925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17DC0B3-B776-E8A3-2340-E8FAF538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349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2E4D89-DDB3-ECF3-CD3F-35261986D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FD3F17-2835-FE3C-506C-D4B13B02C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4AE604-2803-1FF0-9E58-F60986147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F7602FC-1664-55DB-21D9-FC9F9F99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34CB9D0-32B8-1A68-A2F8-A900F6EC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8276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5A37AE-C803-68D3-F445-FB797532C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201E065-E7CB-F2D1-2885-A3D66CFE8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4ECED8-4171-5275-2756-327AF4984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279D01-AB86-5E07-BB10-DEAF2699B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3344608-61C9-15AC-5F12-C09FF87D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2057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8308EE-57D8-76A6-A8F5-2FB1612F0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E17BE6-0ADA-4466-1C85-07AFF78951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A53449C-FED1-817F-6B49-A9FABC167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175C925-24EF-D588-9920-CEF17B99E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B17E36-A1AA-8C24-2F2C-79248DAE1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5D37AB-430B-3D9E-C35F-9473DB500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2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7777EF-3407-C212-7C18-544C4A7E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409C66-0672-8611-19E2-E3B42E69F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0A704A1-7D12-7A7E-2168-60A1F837C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7F58225-AD12-85E2-8DFC-7223774166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BE1A180-042D-4664-E794-B63CCC0866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81F2A1F-A6B9-18BB-CA27-43EF5D77F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4E51BAD-202C-ED71-A55F-71E146A6E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8689816-7483-7CE4-289D-F7BF40EBE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191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EE1340-8445-3490-8E63-05FE541E9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E113A34-D3E1-BF83-8E84-AEB5C70C3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62F8AE9-1C3B-1BF6-E72A-1B9C6058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EA4691A-0C77-A968-05A7-362377CA1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273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6A5A300-61DE-0807-E697-9529AE073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9347556-38D1-6448-72CF-2F3E47165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A2CA9AE-8A89-CA38-A2BB-2F43BCBE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0664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8AE4A2-B48C-6A8B-FF8C-F6D669CA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DCDCAA-4D6F-79B5-D28B-3EA80E5AC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19424AB-10E0-A706-5154-183FBCB66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7EFE910-C260-C87C-6F55-64BEDBEE5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32A9A72-BB3D-8C6E-EE73-BFC898CE3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CDD122E-44ED-629D-DD18-F7C31EA2B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557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3B556A-A416-AA78-FFA5-95B8A15C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0C3088C-FF1D-550F-3BB5-CE1061F32E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D31F1E1-510D-6024-227B-83381DCEC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466339-C948-F667-6E40-9F71E7B66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0907DD0-8C4B-4B45-7804-DD5C219F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CE1DAC6-7815-C39C-53FC-5BE22349F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7615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3E2B6D-3D35-0590-37FF-41E510039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7A73ABD-E346-413F-B2F1-115EF6317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11718C0-BFC4-427A-F197-7DB912477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F70EB7-FF55-36E2-E061-81260257B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424F077-CA25-0B87-A884-7BA7598F5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0990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64B67ED8-2CB2-40E5-21DB-2F1EBDBF51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3B406FF-B542-06F7-08BA-8471A3B06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6C1B11-51B1-7550-B9A7-472098C2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50F8E3F-0962-1466-57F5-6B27AE476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4A4E6F-1AF8-5267-79EC-C89FFCA49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807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D8061D4-76B1-159A-B0D5-9612F4085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Click to edit the style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7BC1832-B008-68F9-0F17-64B956BB8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Click to edit the text pattern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756DF4D-ADF5-DEF2-FE48-844A8BC89D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BDC87B-D10B-0E41-A003-43E68E2D5FAE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223123-8346-B394-3B58-0BDD49608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2AAA2E-A46C-04BB-943A-1A14C97B13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04E905-4325-EA4E-AC8F-5556874CBF7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144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3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3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3.sv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hyperlink" Target="http://www.snacklab.pl/" TargetMode="External"/><Relationship Id="rId12" Type="http://schemas.openxmlformats.org/officeDocument/2006/relationships/hyperlink" Target="mailto:emilian@snacklab.p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5.png"/><Relationship Id="rId5" Type="http://schemas.openxmlformats.org/officeDocument/2006/relationships/image" Target="../media/image3.sv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9">
            <a:extLst>
              <a:ext uri="{FF2B5EF4-FFF2-40B4-BE49-F238E27FC236}">
                <a16:creationId xmlns:a16="http://schemas.microsoft.com/office/drawing/2014/main" id="{8A3AA18F-47B1-4FF9-BDC0-D23EFE643553}"/>
              </a:ext>
            </a:extLst>
          </p:cNvPr>
          <p:cNvSpPr/>
          <p:nvPr/>
        </p:nvSpPr>
        <p:spPr>
          <a:xfrm>
            <a:off x="-511707" y="4772480"/>
            <a:ext cx="12779974" cy="1336570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solidFill>
            <a:srgbClr val="D6D7D7">
              <a:alpha val="65000"/>
            </a:srgbClr>
          </a:solidFill>
          <a:effectLst>
            <a:softEdge rad="127000"/>
          </a:effectLst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object 29">
            <a:extLst>
              <a:ext uri="{FF2B5EF4-FFF2-40B4-BE49-F238E27FC236}">
                <a16:creationId xmlns:a16="http://schemas.microsoft.com/office/drawing/2014/main" id="{EF3497E9-F5B5-4F7E-B00F-682364871CC8}"/>
              </a:ext>
            </a:extLst>
          </p:cNvPr>
          <p:cNvSpPr/>
          <p:nvPr/>
        </p:nvSpPr>
        <p:spPr>
          <a:xfrm>
            <a:off x="4185930" y="866727"/>
            <a:ext cx="4787892" cy="1336570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solidFill>
            <a:srgbClr val="D6D7D7">
              <a:alpha val="65000"/>
            </a:srgbClr>
          </a:solidFill>
          <a:effectLst>
            <a:softEdge rad="127000"/>
          </a:effectLst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0" name="object 30">
            <a:extLst>
              <a:ext uri="{FF2B5EF4-FFF2-40B4-BE49-F238E27FC236}">
                <a16:creationId xmlns:a16="http://schemas.microsoft.com/office/drawing/2014/main" id="{8F681120-9041-4D43-B556-2E8359E55A97}"/>
              </a:ext>
            </a:extLst>
          </p:cNvPr>
          <p:cNvSpPr/>
          <p:nvPr/>
        </p:nvSpPr>
        <p:spPr>
          <a:xfrm>
            <a:off x="428" y="1"/>
            <a:ext cx="12102579" cy="832705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gradFill flip="none" rotWithShape="1">
            <a:gsLst>
              <a:gs pos="35000">
                <a:schemeClr val="bg1">
                  <a:alpha val="81000"/>
                  <a:lumMod val="28000"/>
                  <a:lumOff val="72000"/>
                </a:schemeClr>
              </a:gs>
              <a:gs pos="92000">
                <a:srgbClr val="E52632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9182" y="2694512"/>
            <a:ext cx="3947167" cy="524953"/>
          </a:xfrm>
          <a:prstGeom prst="rect">
            <a:avLst/>
          </a:prstGeom>
        </p:spPr>
        <p:txBody>
          <a:bodyPr vert="horz" wrap="square" lIns="0" tIns="36196" rIns="0" bIns="0" rtlCol="0" anchor="ctr">
            <a:spAutoFit/>
          </a:bodyPr>
          <a:lstStyle/>
          <a:p>
            <a:pPr marL="7701" marR="3081" algn="ctr">
              <a:lnSpc>
                <a:spcPts val="3602"/>
              </a:lnSpc>
              <a:spcBef>
                <a:spcPts val="285"/>
              </a:spcBef>
            </a:pPr>
            <a:r>
              <a:rPr lang="pl-PL" sz="4002" spc="-6" dirty="0" err="1"/>
              <a:t>Snacklab</a:t>
            </a:r>
            <a:endParaRPr sz="4002" spc="-6" dirty="0"/>
          </a:p>
        </p:txBody>
      </p:sp>
      <p:sp>
        <p:nvSpPr>
          <p:cNvPr id="5" name="object 5"/>
          <p:cNvSpPr txBox="1"/>
          <p:nvPr/>
        </p:nvSpPr>
        <p:spPr>
          <a:xfrm>
            <a:off x="1198737" y="5279697"/>
            <a:ext cx="3317631" cy="238762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spcBef>
                <a:spcPts val="79"/>
              </a:spcBef>
            </a:pPr>
            <a:r>
              <a:rPr lang="pl-PL" sz="1486" b="1" spc="30" dirty="0">
                <a:latin typeface="Open Sans ExtraBold"/>
                <a:cs typeface="Open Sans ExtraBold"/>
              </a:rPr>
              <a:t>WWW.SNACKLAB.PL</a:t>
            </a:r>
            <a:endParaRPr sz="1486" dirty="0">
              <a:latin typeface="Open Sans ExtraBold"/>
              <a:cs typeface="Open Sans ExtraBold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629393" y="1141875"/>
            <a:ext cx="2309232" cy="2309232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solidFill>
            <a:srgbClr val="D6D7D7">
              <a:alpha val="65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0" name="object 30"/>
          <p:cNvSpPr/>
          <p:nvPr/>
        </p:nvSpPr>
        <p:spPr>
          <a:xfrm>
            <a:off x="9629393" y="3620760"/>
            <a:ext cx="2309232" cy="2309232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solidFill>
            <a:srgbClr val="E52632">
              <a:alpha val="62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C6E686BC-140F-4E3E-8460-201AA3B1E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200122"/>
            <a:ext cx="1617271" cy="472259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FE4D5EDF-3DA8-420E-9376-3429EAED4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029" y="221208"/>
            <a:ext cx="2915853" cy="430088"/>
          </a:xfrm>
          <a:prstGeom prst="rect">
            <a:avLst/>
          </a:prstGeom>
        </p:spPr>
      </p:pic>
      <p:pic>
        <p:nvPicPr>
          <p:cNvPr id="47" name="Obraz 46">
            <a:extLst>
              <a:ext uri="{FF2B5EF4-FFF2-40B4-BE49-F238E27FC236}">
                <a16:creationId xmlns:a16="http://schemas.microsoft.com/office/drawing/2014/main" id="{2C95150A-A73F-4F73-8E70-CE299452CE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90" y="6016634"/>
            <a:ext cx="8582056" cy="94996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DB1B382-B142-3171-F152-1588AB944C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784" y="1675328"/>
            <a:ext cx="2118448" cy="136972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675FD2D-80F4-DFB1-05FF-C4F6542056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641" y="3857653"/>
            <a:ext cx="1829653" cy="182965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2201400B-1019-42DE-DA1C-5CFB295435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60" y="1066527"/>
            <a:ext cx="4842723" cy="48427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30">
            <a:extLst>
              <a:ext uri="{FF2B5EF4-FFF2-40B4-BE49-F238E27FC236}">
                <a16:creationId xmlns:a16="http://schemas.microsoft.com/office/drawing/2014/main" id="{8F681120-9041-4D43-B556-2E8359E55A97}"/>
              </a:ext>
            </a:extLst>
          </p:cNvPr>
          <p:cNvSpPr/>
          <p:nvPr/>
        </p:nvSpPr>
        <p:spPr>
          <a:xfrm>
            <a:off x="428" y="1"/>
            <a:ext cx="12102579" cy="832705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gradFill flip="none" rotWithShape="1">
            <a:gsLst>
              <a:gs pos="35000">
                <a:schemeClr val="bg1">
                  <a:alpha val="81000"/>
                  <a:lumMod val="28000"/>
                  <a:lumOff val="72000"/>
                </a:schemeClr>
              </a:gs>
              <a:gs pos="92000">
                <a:srgbClr val="E52632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C6E686BC-140F-4E3E-8460-201AA3B1E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200122"/>
            <a:ext cx="1617271" cy="472259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FE4D5EDF-3DA8-420E-9376-3429EAED4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029" y="221208"/>
            <a:ext cx="2915853" cy="430088"/>
          </a:xfrm>
          <a:prstGeom prst="rect">
            <a:avLst/>
          </a:prstGeom>
        </p:spPr>
      </p:pic>
      <p:sp>
        <p:nvSpPr>
          <p:cNvPr id="20" name="object 29">
            <a:extLst>
              <a:ext uri="{FF2B5EF4-FFF2-40B4-BE49-F238E27FC236}">
                <a16:creationId xmlns:a16="http://schemas.microsoft.com/office/drawing/2014/main" id="{5EE45752-A21A-4EC8-A6DE-73132C4B6DD0}"/>
              </a:ext>
            </a:extLst>
          </p:cNvPr>
          <p:cNvSpPr/>
          <p:nvPr/>
        </p:nvSpPr>
        <p:spPr>
          <a:xfrm>
            <a:off x="7713272" y="5329208"/>
            <a:ext cx="4787892" cy="1336570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solidFill>
            <a:srgbClr val="D6D7D7">
              <a:alpha val="65000"/>
            </a:srgbClr>
          </a:solidFill>
          <a:effectLst>
            <a:softEdge rad="127000"/>
          </a:effectLst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29">
            <a:extLst>
              <a:ext uri="{FF2B5EF4-FFF2-40B4-BE49-F238E27FC236}">
                <a16:creationId xmlns:a16="http://schemas.microsoft.com/office/drawing/2014/main" id="{F8BDA097-B029-4DE6-B85B-5758625CC9CD}"/>
              </a:ext>
            </a:extLst>
          </p:cNvPr>
          <p:cNvSpPr/>
          <p:nvPr/>
        </p:nvSpPr>
        <p:spPr>
          <a:xfrm>
            <a:off x="3976286" y="860507"/>
            <a:ext cx="4787892" cy="1336570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solidFill>
            <a:srgbClr val="D6D7D7">
              <a:alpha val="65000"/>
            </a:srgbClr>
          </a:solidFill>
          <a:effectLst>
            <a:softEdge rad="127000"/>
          </a:effectLst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F234A08-1473-E2E2-95DB-89A2877549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6052" y="1012496"/>
            <a:ext cx="4713190" cy="547163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94D26007-2972-673B-CDD8-EF96FA41CC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625" y="7842660"/>
            <a:ext cx="2459592" cy="2459592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57E8F673-F1B8-505D-4E7D-1E49D34528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37" y="1053567"/>
            <a:ext cx="5430563" cy="543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14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44EF5-37C1-63A3-5F7F-91C0F2FD7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30">
            <a:extLst>
              <a:ext uri="{FF2B5EF4-FFF2-40B4-BE49-F238E27FC236}">
                <a16:creationId xmlns:a16="http://schemas.microsoft.com/office/drawing/2014/main" id="{C07F0497-80EC-5EF2-B131-9FC1BBC4994E}"/>
              </a:ext>
            </a:extLst>
          </p:cNvPr>
          <p:cNvSpPr/>
          <p:nvPr/>
        </p:nvSpPr>
        <p:spPr>
          <a:xfrm>
            <a:off x="428" y="1"/>
            <a:ext cx="12102579" cy="832705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gradFill flip="none" rotWithShape="1">
            <a:gsLst>
              <a:gs pos="35000">
                <a:schemeClr val="bg1">
                  <a:alpha val="81000"/>
                  <a:lumMod val="28000"/>
                  <a:lumOff val="72000"/>
                </a:schemeClr>
              </a:gs>
              <a:gs pos="92000">
                <a:srgbClr val="E52632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D73EEBA1-EFCC-F50F-535A-556985CB88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200122"/>
            <a:ext cx="1617271" cy="472259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CA6574DA-C3E2-B764-D6A7-C0B273201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029" y="221208"/>
            <a:ext cx="2915853" cy="430088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DCFF47E3-46EB-DB7A-D43A-07A5466F79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016" y="872503"/>
            <a:ext cx="5775969" cy="5775969"/>
          </a:xfrm>
          <a:prstGeom prst="rect">
            <a:avLst/>
          </a:prstGeom>
        </p:spPr>
      </p:pic>
      <p:sp>
        <p:nvSpPr>
          <p:cNvPr id="23" name="object 4">
            <a:extLst>
              <a:ext uri="{FF2B5EF4-FFF2-40B4-BE49-F238E27FC236}">
                <a16:creationId xmlns:a16="http://schemas.microsoft.com/office/drawing/2014/main" id="{71E0EB55-5109-9265-412C-85907B41A8E2}"/>
              </a:ext>
            </a:extLst>
          </p:cNvPr>
          <p:cNvSpPr txBox="1">
            <a:spLocks/>
          </p:cNvSpPr>
          <p:nvPr/>
        </p:nvSpPr>
        <p:spPr>
          <a:xfrm>
            <a:off x="507003" y="4907648"/>
            <a:ext cx="2701012" cy="480902"/>
          </a:xfrm>
          <a:prstGeom prst="rect">
            <a:avLst/>
          </a:prstGeom>
        </p:spPr>
        <p:txBody>
          <a:bodyPr vert="horz" wrap="square" lIns="0" tIns="36196" rIns="0" bIns="0" rtlCol="0">
            <a:spAutoFit/>
          </a:bodyPr>
          <a:lstStyle>
            <a:lvl1pPr>
              <a:defRPr sz="5150" b="1" i="0">
                <a:solidFill>
                  <a:schemeClr val="tx1"/>
                </a:solidFill>
                <a:latin typeface="Open Sans SemiBold"/>
                <a:ea typeface="+mj-ea"/>
                <a:cs typeface="Open Sans SemiBold"/>
              </a:defRPr>
            </a:lvl1pPr>
          </a:lstStyle>
          <a:p>
            <a:pPr marL="7701" marR="3081">
              <a:lnSpc>
                <a:spcPts val="3602"/>
              </a:lnSpc>
              <a:spcBef>
                <a:spcPts val="285"/>
              </a:spcBef>
            </a:pPr>
            <a:r>
              <a:rPr lang="ja-JP" altLang="en-US" sz="2800" dirty="0"/>
              <a:t>ベータカロテン</a:t>
            </a:r>
            <a:endParaRPr lang="pl-PL" sz="2800" spc="-6" dirty="0"/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632F215F-3FC2-BF2B-A008-78C0F7B3D7EA}"/>
              </a:ext>
            </a:extLst>
          </p:cNvPr>
          <p:cNvSpPr txBox="1">
            <a:spLocks/>
          </p:cNvSpPr>
          <p:nvPr/>
        </p:nvSpPr>
        <p:spPr>
          <a:xfrm>
            <a:off x="9295294" y="2040962"/>
            <a:ext cx="2406975" cy="528992"/>
          </a:xfrm>
          <a:prstGeom prst="rect">
            <a:avLst/>
          </a:prstGeom>
        </p:spPr>
        <p:txBody>
          <a:bodyPr vert="horz" wrap="square" lIns="0" tIns="36196" rIns="0" bIns="0" rtlCol="0">
            <a:spAutoFit/>
          </a:bodyPr>
          <a:lstStyle>
            <a:lvl1pPr>
              <a:defRPr sz="5150" b="1" i="0">
                <a:solidFill>
                  <a:schemeClr val="tx1"/>
                </a:solidFill>
                <a:latin typeface="Open Sans SemiBold"/>
                <a:ea typeface="+mj-ea"/>
                <a:cs typeface="Open Sans SemiBold"/>
              </a:defRPr>
            </a:lvl1pPr>
          </a:lstStyle>
          <a:p>
            <a:r>
              <a:rPr lang="ja-JP" altLang="en-US" sz="3200" dirty="0"/>
              <a:t>クロロフィル</a:t>
            </a: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97A20061-495C-1F3C-CE7D-0FD9534AFDEF}"/>
              </a:ext>
            </a:extLst>
          </p:cNvPr>
          <p:cNvSpPr txBox="1">
            <a:spLocks/>
          </p:cNvSpPr>
          <p:nvPr/>
        </p:nvSpPr>
        <p:spPr>
          <a:xfrm>
            <a:off x="9295294" y="4916105"/>
            <a:ext cx="2406975" cy="498214"/>
          </a:xfrm>
          <a:prstGeom prst="rect">
            <a:avLst/>
          </a:prstGeom>
        </p:spPr>
        <p:txBody>
          <a:bodyPr vert="horz" wrap="square" lIns="0" tIns="36196" rIns="0" bIns="0" rtlCol="0">
            <a:spAutoFit/>
          </a:bodyPr>
          <a:lstStyle>
            <a:lvl1pPr>
              <a:defRPr sz="5150" b="1" i="0">
                <a:solidFill>
                  <a:schemeClr val="tx1"/>
                </a:solidFill>
                <a:latin typeface="Open Sans SemiBold"/>
                <a:ea typeface="+mj-ea"/>
                <a:cs typeface="Open Sans SemiBold"/>
              </a:defRPr>
            </a:lvl1pPr>
          </a:lstStyle>
          <a:p>
            <a:pPr marL="7701" marR="3081">
              <a:lnSpc>
                <a:spcPts val="3602"/>
              </a:lnSpc>
              <a:spcBef>
                <a:spcPts val="285"/>
              </a:spcBef>
            </a:pPr>
            <a:r>
              <a:rPr lang="ja-JP" altLang="en-US" sz="3200" dirty="0"/>
              <a:t>ビート</a:t>
            </a:r>
            <a:endParaRPr lang="pl-PL" sz="3123" spc="-6" dirty="0"/>
          </a:p>
        </p:txBody>
      </p:sp>
      <p:sp>
        <p:nvSpPr>
          <p:cNvPr id="26" name="object 4">
            <a:extLst>
              <a:ext uri="{FF2B5EF4-FFF2-40B4-BE49-F238E27FC236}">
                <a16:creationId xmlns:a16="http://schemas.microsoft.com/office/drawing/2014/main" id="{700BE994-BE04-E16A-1128-8A11660FB1F1}"/>
              </a:ext>
            </a:extLst>
          </p:cNvPr>
          <p:cNvSpPr txBox="1">
            <a:spLocks/>
          </p:cNvSpPr>
          <p:nvPr/>
        </p:nvSpPr>
        <p:spPr>
          <a:xfrm>
            <a:off x="3423972" y="177829"/>
            <a:ext cx="4803102" cy="466924"/>
          </a:xfrm>
          <a:prstGeom prst="rect">
            <a:avLst/>
          </a:prstGeom>
        </p:spPr>
        <p:txBody>
          <a:bodyPr vert="horz" wrap="square" lIns="0" tIns="36196" rIns="0" bIns="0" rtlCol="0">
            <a:spAutoFit/>
          </a:bodyPr>
          <a:lstStyle>
            <a:lvl1pPr>
              <a:defRPr sz="5150" b="1" i="0">
                <a:solidFill>
                  <a:schemeClr val="tx1"/>
                </a:solidFill>
                <a:latin typeface="Open Sans SemiBold"/>
                <a:ea typeface="+mj-ea"/>
                <a:cs typeface="Open Sans SemiBold"/>
              </a:defRPr>
            </a:lvl1pPr>
          </a:lstStyle>
          <a:p>
            <a:pPr marL="7701" marR="3081">
              <a:lnSpc>
                <a:spcPts val="3602"/>
              </a:lnSpc>
              <a:spcBef>
                <a:spcPts val="285"/>
              </a:spcBef>
            </a:pPr>
            <a:r>
              <a:rPr lang="ja-JP" altLang="en-US" sz="1050" dirty="0"/>
              <a:t> </a:t>
            </a:r>
            <a:r>
              <a:rPr lang="ja-JP" altLang="en-US" sz="2400" dirty="0"/>
              <a:t>鮮やかな色の源は</a:t>
            </a:r>
            <a:r>
              <a:rPr lang="en-US" altLang="ja-JP" sz="2400" dirty="0"/>
              <a:t>……</a:t>
            </a:r>
            <a:endParaRPr lang="pl-PL" sz="2400" spc="-6" dirty="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957BF694-96D2-4431-979D-7DB8D6EFCEA2}"/>
              </a:ext>
            </a:extLst>
          </p:cNvPr>
          <p:cNvSpPr txBox="1">
            <a:spLocks/>
          </p:cNvSpPr>
          <p:nvPr/>
        </p:nvSpPr>
        <p:spPr>
          <a:xfrm>
            <a:off x="489731" y="2040961"/>
            <a:ext cx="2701012" cy="498214"/>
          </a:xfrm>
          <a:prstGeom prst="rect">
            <a:avLst/>
          </a:prstGeom>
        </p:spPr>
        <p:txBody>
          <a:bodyPr vert="horz" wrap="square" lIns="0" tIns="36196" rIns="0" bIns="0" rtlCol="0">
            <a:spAutoFit/>
          </a:bodyPr>
          <a:lstStyle>
            <a:lvl1pPr>
              <a:defRPr sz="5150" b="1" i="0">
                <a:solidFill>
                  <a:schemeClr val="tx1"/>
                </a:solidFill>
                <a:latin typeface="Open Sans SemiBold"/>
                <a:ea typeface="+mj-ea"/>
                <a:cs typeface="Open Sans SemiBold"/>
              </a:defRPr>
            </a:lvl1pPr>
          </a:lstStyle>
          <a:p>
            <a:pPr marL="7701" marR="3081">
              <a:lnSpc>
                <a:spcPts val="3602"/>
              </a:lnSpc>
              <a:spcBef>
                <a:spcPts val="285"/>
              </a:spcBef>
            </a:pPr>
            <a:r>
              <a:rPr lang="ja-JP" altLang="en-US" sz="3200" dirty="0"/>
              <a:t>黒ニンジン</a:t>
            </a:r>
            <a:endParaRPr lang="pl-PL" sz="3123" spc="-6" dirty="0"/>
          </a:p>
        </p:txBody>
      </p:sp>
    </p:spTree>
    <p:extLst>
      <p:ext uri="{BB962C8B-B14F-4D97-AF65-F5344CB8AC3E}">
        <p14:creationId xmlns:p14="http://schemas.microsoft.com/office/powerpoint/2010/main" val="281060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DAA48-EB52-FFC3-B6A2-6F47E6C42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30">
            <a:extLst>
              <a:ext uri="{FF2B5EF4-FFF2-40B4-BE49-F238E27FC236}">
                <a16:creationId xmlns:a16="http://schemas.microsoft.com/office/drawing/2014/main" id="{AEE94A56-C2F3-0E07-5ED8-4755D0027CA2}"/>
              </a:ext>
            </a:extLst>
          </p:cNvPr>
          <p:cNvSpPr/>
          <p:nvPr/>
        </p:nvSpPr>
        <p:spPr>
          <a:xfrm>
            <a:off x="428" y="1"/>
            <a:ext cx="12102579" cy="832705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gradFill flip="none" rotWithShape="1">
            <a:gsLst>
              <a:gs pos="35000">
                <a:schemeClr val="bg1">
                  <a:alpha val="81000"/>
                  <a:lumMod val="28000"/>
                  <a:lumOff val="72000"/>
                </a:schemeClr>
              </a:gs>
              <a:gs pos="92000">
                <a:srgbClr val="E52632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EAF9ABD2-73BA-5B89-88AC-41A7BDE9A9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200122"/>
            <a:ext cx="1617271" cy="472259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2AAE0309-1F2E-B0FC-769E-D3DB2A2A0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029" y="221208"/>
            <a:ext cx="2915853" cy="430088"/>
          </a:xfrm>
          <a:prstGeom prst="rect">
            <a:avLst/>
          </a:prstGeom>
        </p:spPr>
      </p:pic>
      <p:sp>
        <p:nvSpPr>
          <p:cNvPr id="20" name="object 29">
            <a:extLst>
              <a:ext uri="{FF2B5EF4-FFF2-40B4-BE49-F238E27FC236}">
                <a16:creationId xmlns:a16="http://schemas.microsoft.com/office/drawing/2014/main" id="{55594E34-73BD-852F-CBCD-B0183FD3747F}"/>
              </a:ext>
            </a:extLst>
          </p:cNvPr>
          <p:cNvSpPr/>
          <p:nvPr/>
        </p:nvSpPr>
        <p:spPr>
          <a:xfrm>
            <a:off x="7713272" y="5329208"/>
            <a:ext cx="4787892" cy="1336570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solidFill>
            <a:srgbClr val="D6D7D7">
              <a:alpha val="65000"/>
            </a:srgbClr>
          </a:solidFill>
          <a:effectLst>
            <a:softEdge rad="127000"/>
          </a:effectLst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29">
            <a:extLst>
              <a:ext uri="{FF2B5EF4-FFF2-40B4-BE49-F238E27FC236}">
                <a16:creationId xmlns:a16="http://schemas.microsoft.com/office/drawing/2014/main" id="{7854F908-0C13-D5C4-B32C-74FEE5A8E4AC}"/>
              </a:ext>
            </a:extLst>
          </p:cNvPr>
          <p:cNvSpPr/>
          <p:nvPr/>
        </p:nvSpPr>
        <p:spPr>
          <a:xfrm>
            <a:off x="3976286" y="860507"/>
            <a:ext cx="4787892" cy="1336570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solidFill>
            <a:srgbClr val="D6D7D7">
              <a:alpha val="65000"/>
            </a:srgbClr>
          </a:solidFill>
          <a:effectLst>
            <a:softEdge rad="127000"/>
          </a:effectLst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4C948B77-EAD7-CD28-AE0A-76C5B96571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625" y="7842660"/>
            <a:ext cx="2459592" cy="2459592"/>
          </a:xfrm>
          <a:prstGeom prst="rect">
            <a:avLst/>
          </a:prstGeom>
        </p:spPr>
      </p:pic>
      <p:pic>
        <p:nvPicPr>
          <p:cNvPr id="2" name="Obraz 1" descr="Obraz zawierający tekst, Sklep spożywczy, w pomieszczeniu, supermarke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C35F1A2C-582D-A91A-2163-6E03B5B956A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5014"/>
          <a:stretch/>
        </p:blipFill>
        <p:spPr>
          <a:xfrm>
            <a:off x="9791" y="832706"/>
            <a:ext cx="12191132" cy="603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03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E9F81-7A56-AB4C-D9FC-AC9CB9AA7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30">
            <a:extLst>
              <a:ext uri="{FF2B5EF4-FFF2-40B4-BE49-F238E27FC236}">
                <a16:creationId xmlns:a16="http://schemas.microsoft.com/office/drawing/2014/main" id="{4051CE0F-1682-F6C2-72F8-96A463B9155F}"/>
              </a:ext>
            </a:extLst>
          </p:cNvPr>
          <p:cNvSpPr/>
          <p:nvPr/>
        </p:nvSpPr>
        <p:spPr>
          <a:xfrm>
            <a:off x="428" y="1"/>
            <a:ext cx="12102579" cy="832705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gradFill flip="none" rotWithShape="1">
            <a:gsLst>
              <a:gs pos="35000">
                <a:schemeClr val="bg1">
                  <a:alpha val="81000"/>
                  <a:lumMod val="28000"/>
                  <a:lumOff val="72000"/>
                </a:schemeClr>
              </a:gs>
              <a:gs pos="92000">
                <a:srgbClr val="E52632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2DD87BC2-8E40-596A-2BEA-75C9C3F315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200122"/>
            <a:ext cx="1617271" cy="472259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5CE0A8C5-0881-AB86-D081-DF3A410A4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029" y="221208"/>
            <a:ext cx="2915853" cy="430088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148CFD1E-BD11-9C37-8D15-EB13B1EDD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625" y="7842660"/>
            <a:ext cx="2459592" cy="2459592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9ADEF47-F8AD-FA65-1496-B32783E8A6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595" y="2930456"/>
            <a:ext cx="9974246" cy="2488056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9E12F7E7-1381-EDD4-6549-52A7AB297A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9926" y="1789292"/>
            <a:ext cx="11183191" cy="510975"/>
          </a:xfrm>
          <a:prstGeom prst="rect">
            <a:avLst/>
          </a:prstGeom>
        </p:spPr>
        <p:txBody>
          <a:bodyPr vert="horz" wrap="square" lIns="0" tIns="36196" rIns="0" bIns="0" rtlCol="0" anchor="ctr">
            <a:spAutoFit/>
          </a:bodyPr>
          <a:lstStyle/>
          <a:p>
            <a:pPr marL="7701" marR="3081">
              <a:lnSpc>
                <a:spcPts val="3602"/>
              </a:lnSpc>
              <a:spcBef>
                <a:spcPts val="285"/>
              </a:spcBef>
            </a:pPr>
            <a:r>
              <a:rPr lang="ja-JP" altLang="en-US" sz="3600" dirty="0"/>
              <a:t>中央および東ヨーロッパで最大の小売チェーン</a:t>
            </a:r>
            <a:endParaRPr sz="3600" spc="-6" dirty="0"/>
          </a:p>
        </p:txBody>
      </p:sp>
    </p:spTree>
    <p:extLst>
      <p:ext uri="{BB962C8B-B14F-4D97-AF65-F5344CB8AC3E}">
        <p14:creationId xmlns:p14="http://schemas.microsoft.com/office/powerpoint/2010/main" val="2474642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30">
            <a:extLst>
              <a:ext uri="{FF2B5EF4-FFF2-40B4-BE49-F238E27FC236}">
                <a16:creationId xmlns:a16="http://schemas.microsoft.com/office/drawing/2014/main" id="{8F681120-9041-4D43-B556-2E8359E55A97}"/>
              </a:ext>
            </a:extLst>
          </p:cNvPr>
          <p:cNvSpPr/>
          <p:nvPr/>
        </p:nvSpPr>
        <p:spPr>
          <a:xfrm>
            <a:off x="428" y="1"/>
            <a:ext cx="12102579" cy="832705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gradFill flip="none" rotWithShape="1">
            <a:gsLst>
              <a:gs pos="35000">
                <a:schemeClr val="bg1">
                  <a:alpha val="81000"/>
                  <a:lumMod val="28000"/>
                  <a:lumOff val="72000"/>
                </a:schemeClr>
              </a:gs>
              <a:gs pos="92000">
                <a:srgbClr val="E52632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C6E686BC-140F-4E3E-8460-201AA3B1E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200122"/>
            <a:ext cx="1617271" cy="472259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FE4D5EDF-3DA8-420E-9376-3429EAED4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029" y="221208"/>
            <a:ext cx="2915853" cy="43008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72AE0E9-91C5-8C81-F3E1-D6D7A9FF86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832706"/>
            <a:ext cx="12191144" cy="675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11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C0C17-46AB-34A9-A300-3630C4A6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30">
            <a:extLst>
              <a:ext uri="{FF2B5EF4-FFF2-40B4-BE49-F238E27FC236}">
                <a16:creationId xmlns:a16="http://schemas.microsoft.com/office/drawing/2014/main" id="{54B6CBFE-6134-C187-3AF5-7735C00C6EEE}"/>
              </a:ext>
            </a:extLst>
          </p:cNvPr>
          <p:cNvSpPr/>
          <p:nvPr/>
        </p:nvSpPr>
        <p:spPr>
          <a:xfrm>
            <a:off x="428" y="1"/>
            <a:ext cx="12102579" cy="832705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gradFill flip="none" rotWithShape="1">
            <a:gsLst>
              <a:gs pos="35000">
                <a:schemeClr val="bg1">
                  <a:alpha val="81000"/>
                  <a:lumMod val="28000"/>
                  <a:lumOff val="72000"/>
                </a:schemeClr>
              </a:gs>
              <a:gs pos="92000">
                <a:srgbClr val="E52632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D283C134-C32E-FBDF-90DC-4C14DFE0E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200122"/>
            <a:ext cx="1617271" cy="472259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C93BF49D-FFC7-A385-5475-3FF666074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029" y="221208"/>
            <a:ext cx="2915853" cy="43008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26BC010-8F82-0893-F2F3-921F6B697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8212" y="1488275"/>
            <a:ext cx="14048423" cy="439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9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E76AD-6CD0-777F-C30C-32DF9DC68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30">
            <a:extLst>
              <a:ext uri="{FF2B5EF4-FFF2-40B4-BE49-F238E27FC236}">
                <a16:creationId xmlns:a16="http://schemas.microsoft.com/office/drawing/2014/main" id="{577116A1-8C85-7B5D-BDA6-C95F70B2A992}"/>
              </a:ext>
            </a:extLst>
          </p:cNvPr>
          <p:cNvSpPr/>
          <p:nvPr/>
        </p:nvSpPr>
        <p:spPr>
          <a:xfrm>
            <a:off x="428" y="1"/>
            <a:ext cx="12102579" cy="832705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gradFill flip="none" rotWithShape="1">
            <a:gsLst>
              <a:gs pos="35000">
                <a:schemeClr val="bg1">
                  <a:alpha val="81000"/>
                  <a:lumMod val="28000"/>
                  <a:lumOff val="72000"/>
                </a:schemeClr>
              </a:gs>
              <a:gs pos="92000">
                <a:srgbClr val="E52632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414C00C6-892B-8954-6A90-1E6A1C57F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200122"/>
            <a:ext cx="1617271" cy="472259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77A88A4F-9841-FC2D-C785-C3F337F3E8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029" y="221208"/>
            <a:ext cx="2915853" cy="43008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0837DCA-C541-D35B-2422-06CBE05C74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27577" y="832706"/>
            <a:ext cx="14325176" cy="600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24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XPO OSAKA-mov">
            <a:hlinkClick r:id="" action="ppaction://media"/>
            <a:extLst>
              <a:ext uri="{FF2B5EF4-FFF2-40B4-BE49-F238E27FC236}">
                <a16:creationId xmlns:a16="http://schemas.microsoft.com/office/drawing/2014/main" id="{9176FA25-12B1-40B2-B2AE-FD93CF111C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0B65B-B42D-0F3F-A9AC-3C73C37A7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30">
            <a:extLst>
              <a:ext uri="{FF2B5EF4-FFF2-40B4-BE49-F238E27FC236}">
                <a16:creationId xmlns:a16="http://schemas.microsoft.com/office/drawing/2014/main" id="{F08274C5-9E43-20B1-DFC3-75148AB71B48}"/>
              </a:ext>
            </a:extLst>
          </p:cNvPr>
          <p:cNvSpPr/>
          <p:nvPr/>
        </p:nvSpPr>
        <p:spPr>
          <a:xfrm>
            <a:off x="428" y="1"/>
            <a:ext cx="12102579" cy="832705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gradFill flip="none" rotWithShape="1">
            <a:gsLst>
              <a:gs pos="35000">
                <a:schemeClr val="bg1">
                  <a:alpha val="81000"/>
                  <a:lumMod val="28000"/>
                  <a:lumOff val="72000"/>
                </a:schemeClr>
              </a:gs>
              <a:gs pos="92000">
                <a:srgbClr val="E52632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13C3AADE-CEAE-C2C4-384D-0D55B3E4F2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200122"/>
            <a:ext cx="1617271" cy="472259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E6BA981A-8843-00FF-297E-D81C91046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029" y="221208"/>
            <a:ext cx="2915853" cy="43008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F37E0209-306A-6092-3BFA-DD20F52E9D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549" y="-8856"/>
            <a:ext cx="5608023" cy="893172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5786977-99AB-7383-4B7B-76DC7ACFD6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" y="-637282"/>
            <a:ext cx="6583121" cy="842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93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9">
            <a:extLst>
              <a:ext uri="{FF2B5EF4-FFF2-40B4-BE49-F238E27FC236}">
                <a16:creationId xmlns:a16="http://schemas.microsoft.com/office/drawing/2014/main" id="{D997D35C-5DE6-44CD-836C-2766459193BF}"/>
              </a:ext>
            </a:extLst>
          </p:cNvPr>
          <p:cNvSpPr/>
          <p:nvPr/>
        </p:nvSpPr>
        <p:spPr>
          <a:xfrm>
            <a:off x="2306965" y="4743615"/>
            <a:ext cx="10119497" cy="1336570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solidFill>
            <a:srgbClr val="D6D7D7">
              <a:alpha val="65000"/>
            </a:srgbClr>
          </a:solidFill>
          <a:effectLst>
            <a:softEdge rad="127000"/>
          </a:effectLst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object 30">
            <a:extLst>
              <a:ext uri="{FF2B5EF4-FFF2-40B4-BE49-F238E27FC236}">
                <a16:creationId xmlns:a16="http://schemas.microsoft.com/office/drawing/2014/main" id="{AC08FE6C-826F-4153-A094-950D806141F2}"/>
              </a:ext>
            </a:extLst>
          </p:cNvPr>
          <p:cNvSpPr/>
          <p:nvPr/>
        </p:nvSpPr>
        <p:spPr>
          <a:xfrm>
            <a:off x="428" y="1"/>
            <a:ext cx="12102579" cy="832705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gradFill flip="none" rotWithShape="1">
            <a:gsLst>
              <a:gs pos="35000">
                <a:schemeClr val="bg1">
                  <a:alpha val="81000"/>
                  <a:lumMod val="28000"/>
                  <a:lumOff val="72000"/>
                </a:schemeClr>
              </a:gs>
              <a:gs pos="92000">
                <a:srgbClr val="E52632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723F772-8871-4D3E-B761-36D1F78E3C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200122"/>
            <a:ext cx="1617271" cy="472259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8967A66C-623D-4C5A-9761-0E900F44D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029" y="221208"/>
            <a:ext cx="2915853" cy="430088"/>
          </a:xfrm>
          <a:prstGeom prst="rect">
            <a:avLst/>
          </a:prstGeom>
        </p:spPr>
      </p:pic>
      <p:sp>
        <p:nvSpPr>
          <p:cNvPr id="13" name="object 4">
            <a:extLst>
              <a:ext uri="{FF2B5EF4-FFF2-40B4-BE49-F238E27FC236}">
                <a16:creationId xmlns:a16="http://schemas.microsoft.com/office/drawing/2014/main" id="{51735C58-89A0-40D3-AEE2-5D2D6057E3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0690" y="1288328"/>
            <a:ext cx="11183191" cy="499112"/>
          </a:xfrm>
          <a:prstGeom prst="rect">
            <a:avLst/>
          </a:prstGeom>
        </p:spPr>
        <p:txBody>
          <a:bodyPr vert="horz" wrap="square" lIns="0" tIns="36196" rIns="0" bIns="0" rtlCol="0" anchor="ctr">
            <a:spAutoFit/>
          </a:bodyPr>
          <a:lstStyle/>
          <a:p>
            <a:pPr marL="7701" marR="3081">
              <a:lnSpc>
                <a:spcPts val="3602"/>
              </a:lnSpc>
              <a:spcBef>
                <a:spcPts val="285"/>
              </a:spcBef>
            </a:pPr>
            <a:r>
              <a:rPr lang="pl-PL" sz="3275" dirty="0" err="1">
                <a:effectLst>
                  <a:glow rad="63500">
                    <a:srgbClr val="FF8D90">
                      <a:alpha val="40000"/>
                    </a:srgbClr>
                  </a:glow>
                  <a:outerShdw dir="5400000" sx="1000" sy="1000" algn="ctr" rotWithShape="0">
                    <a:srgbClr val="000000">
                      <a:alpha val="43137"/>
                    </a:srgbClr>
                  </a:outerShdw>
                </a:effectLst>
              </a:rPr>
              <a:t>Snacklab</a:t>
            </a:r>
            <a:endParaRPr spc="-6" dirty="0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16540B9E-F398-4161-AC2A-2A51FFA516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90" y="5893224"/>
            <a:ext cx="8582056" cy="949968"/>
          </a:xfrm>
          <a:prstGeom prst="rect">
            <a:avLst/>
          </a:prstGeom>
        </p:spPr>
      </p:pic>
      <p:sp>
        <p:nvSpPr>
          <p:cNvPr id="20" name="object 5">
            <a:extLst>
              <a:ext uri="{FF2B5EF4-FFF2-40B4-BE49-F238E27FC236}">
                <a16:creationId xmlns:a16="http://schemas.microsoft.com/office/drawing/2014/main" id="{E2B9450D-C674-420D-AB65-5BFEAE78F9A3}"/>
              </a:ext>
            </a:extLst>
          </p:cNvPr>
          <p:cNvSpPr txBox="1"/>
          <p:nvPr/>
        </p:nvSpPr>
        <p:spPr>
          <a:xfrm>
            <a:off x="9743534" y="5738796"/>
            <a:ext cx="2969275" cy="271400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spcBef>
                <a:spcPts val="79"/>
              </a:spcBef>
            </a:pPr>
            <a:r>
              <a:rPr lang="pl-PL" sz="1698" dirty="0">
                <a:latin typeface="Open Sans"/>
                <a:cs typeface="Open Sans ExtraBold"/>
                <a:hlinkClick r:id="rId7"/>
              </a:rPr>
              <a:t>www.snacklab.pl</a:t>
            </a:r>
            <a:endParaRPr lang="pl-PL" sz="1698" dirty="0">
              <a:latin typeface="Open Sans"/>
              <a:cs typeface="Open Sans ExtraBold"/>
            </a:endParaRPr>
          </a:p>
        </p:txBody>
      </p:sp>
      <p:sp>
        <p:nvSpPr>
          <p:cNvPr id="15" name="object 30">
            <a:extLst>
              <a:ext uri="{FF2B5EF4-FFF2-40B4-BE49-F238E27FC236}">
                <a16:creationId xmlns:a16="http://schemas.microsoft.com/office/drawing/2014/main" id="{F9C65603-8AAE-4E3C-9EA6-3FDB070E2525}"/>
              </a:ext>
            </a:extLst>
          </p:cNvPr>
          <p:cNvSpPr/>
          <p:nvPr/>
        </p:nvSpPr>
        <p:spPr>
          <a:xfrm>
            <a:off x="9393037" y="3497718"/>
            <a:ext cx="2309232" cy="2309232"/>
          </a:xfrm>
          <a:custGeom>
            <a:avLst/>
            <a:gdLst/>
            <a:ahLst/>
            <a:cxnLst/>
            <a:rect l="l" t="t" r="r" b="b"/>
            <a:pathLst>
              <a:path w="3808094" h="3808095">
                <a:moveTo>
                  <a:pt x="3807643" y="0"/>
                </a:moveTo>
                <a:lnTo>
                  <a:pt x="0" y="0"/>
                </a:lnTo>
                <a:lnTo>
                  <a:pt x="0" y="3807643"/>
                </a:lnTo>
                <a:lnTo>
                  <a:pt x="3807643" y="3807643"/>
                </a:lnTo>
                <a:lnTo>
                  <a:pt x="3807643" y="0"/>
                </a:lnTo>
                <a:close/>
              </a:path>
            </a:pathLst>
          </a:custGeom>
          <a:solidFill>
            <a:srgbClr val="E52632">
              <a:alpha val="62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4F058399-22C4-4709-BF14-39EE924892CA}"/>
              </a:ext>
            </a:extLst>
          </p:cNvPr>
          <p:cNvSpPr txBox="1"/>
          <p:nvPr/>
        </p:nvSpPr>
        <p:spPr>
          <a:xfrm>
            <a:off x="5851067" y="4909488"/>
            <a:ext cx="2969275" cy="1093740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spcBef>
                <a:spcPts val="79"/>
              </a:spcBef>
            </a:pPr>
            <a:r>
              <a:rPr lang="pl-PL" sz="1698" dirty="0" err="1">
                <a:latin typeface="Open Sans"/>
                <a:cs typeface="Open Sans ExtraBold"/>
              </a:rPr>
              <a:t>Snacklab </a:t>
            </a:r>
            <a:r>
              <a:rPr lang="pl-PL" sz="1698" dirty="0">
                <a:latin typeface="Open Sans"/>
                <a:cs typeface="Open Sans ExtraBold"/>
              </a:rPr>
              <a:t>sp. z o.o.</a:t>
            </a:r>
          </a:p>
          <a:p>
            <a:pPr marL="7701">
              <a:spcBef>
                <a:spcPts val="79"/>
              </a:spcBef>
            </a:pPr>
            <a:r>
              <a:rPr lang="pl-PL" sz="1698" dirty="0" err="1">
                <a:latin typeface="Open Sans"/>
                <a:cs typeface="Open Sans ExtraBold"/>
              </a:rPr>
              <a:t>Przemyslowa </a:t>
            </a:r>
            <a:r>
              <a:rPr lang="pl-PL" sz="1698" dirty="0">
                <a:latin typeface="Open Sans"/>
                <a:cs typeface="Open Sans ExtraBold"/>
              </a:rPr>
              <a:t>4</a:t>
            </a:r>
          </a:p>
          <a:p>
            <a:pPr marL="7701">
              <a:spcBef>
                <a:spcPts val="79"/>
              </a:spcBef>
            </a:pPr>
            <a:r>
              <a:rPr lang="pl-PL" sz="1698" dirty="0">
                <a:latin typeface="Open Sans"/>
                <a:cs typeface="Open Sans ExtraBold"/>
              </a:rPr>
              <a:t>97-400 </a:t>
            </a:r>
            <a:r>
              <a:rPr lang="pl-PL" sz="1698" dirty="0" err="1">
                <a:latin typeface="Open Sans"/>
                <a:cs typeface="Open Sans ExtraBold"/>
              </a:rPr>
              <a:t>Belchatow</a:t>
            </a:r>
            <a:endParaRPr lang="pl-PL" sz="1698" dirty="0">
              <a:latin typeface="Open Sans"/>
              <a:cs typeface="Open Sans ExtraBold"/>
            </a:endParaRPr>
          </a:p>
          <a:p>
            <a:pPr marL="7701">
              <a:spcBef>
                <a:spcPts val="79"/>
              </a:spcBef>
            </a:pPr>
            <a:r>
              <a:rPr lang="pl-PL" sz="1698" dirty="0">
                <a:latin typeface="Open Sans"/>
                <a:cs typeface="Open Sans ExtraBold"/>
              </a:rPr>
              <a:t>Poland</a:t>
            </a:r>
            <a:endParaRPr sz="1486" dirty="0">
              <a:latin typeface="Open Sans"/>
              <a:cs typeface="Open Sans ExtraBold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5D2A737-9351-3CA1-60B1-61F8B739DB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826" y="3783177"/>
            <a:ext cx="1829653" cy="182965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80C497CA-7FA6-7204-D053-9E7B5D7E39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4639" y="2004739"/>
            <a:ext cx="1558977" cy="1732985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E8DD5E2-0DD6-728A-0F3F-310EF21C08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801" y="3209219"/>
            <a:ext cx="462084" cy="462084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2165F61F-7146-3808-5D1B-1C737AD748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96" y="1969397"/>
            <a:ext cx="1827369" cy="1181521"/>
          </a:xfrm>
          <a:prstGeom prst="rect">
            <a:avLst/>
          </a:prstGeom>
        </p:spPr>
      </p:pic>
      <p:sp>
        <p:nvSpPr>
          <p:cNvPr id="25" name="object 5">
            <a:extLst>
              <a:ext uri="{FF2B5EF4-FFF2-40B4-BE49-F238E27FC236}">
                <a16:creationId xmlns:a16="http://schemas.microsoft.com/office/drawing/2014/main" id="{F1778504-5790-5EC1-1345-2EB160C77C45}"/>
              </a:ext>
            </a:extLst>
          </p:cNvPr>
          <p:cNvSpPr txBox="1"/>
          <p:nvPr/>
        </p:nvSpPr>
        <p:spPr>
          <a:xfrm>
            <a:off x="489731" y="2078603"/>
            <a:ext cx="4402780" cy="1487437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>
              <a:buNone/>
            </a:pPr>
            <a:r>
              <a:rPr lang="ja-JP" altLang="en-US" sz="1600" dirty="0"/>
              <a:t>フィナンシャル・タイムズ</a:t>
            </a:r>
            <a:r>
              <a:rPr lang="en-US" altLang="ja-JP" sz="1600" dirty="0"/>
              <a:t>『</a:t>
            </a:r>
            <a:r>
              <a:rPr lang="ja-JP" altLang="en-US" sz="1600" dirty="0"/>
              <a:t>ヨーロッパで最も成長している企業</a:t>
            </a:r>
            <a:r>
              <a:rPr lang="en-US" altLang="ja-JP" sz="1600" dirty="0"/>
              <a:t>1000</a:t>
            </a:r>
            <a:r>
              <a:rPr lang="ja-JP" altLang="en-US" sz="1600" dirty="0"/>
              <a:t>社</a:t>
            </a:r>
            <a:r>
              <a:rPr lang="en-US" altLang="ja-JP" sz="1600" dirty="0"/>
              <a:t>』</a:t>
            </a:r>
            <a:r>
              <a:rPr lang="ja-JP" altLang="en-US" sz="1600" dirty="0"/>
              <a:t>の第</a:t>
            </a:r>
            <a:r>
              <a:rPr lang="en-US" altLang="ja-JP" sz="1600" dirty="0"/>
              <a:t>9</a:t>
            </a:r>
            <a:r>
              <a:rPr lang="ja-JP" altLang="en-US" sz="1600" dirty="0"/>
              <a:t>回版に選出された、さまざまなフレーバーのコーンボールを手掛けるメーカーです。</a:t>
            </a:r>
            <a:endParaRPr lang="en-US" altLang="ja-JP" sz="1600" dirty="0"/>
          </a:p>
          <a:p>
            <a:pPr>
              <a:buNone/>
            </a:pPr>
            <a:endParaRPr lang="ja-JP" altLang="en-US" sz="1600" dirty="0"/>
          </a:p>
          <a:p>
            <a:r>
              <a:rPr lang="en-US" altLang="ja-JP" sz="1600" dirty="0"/>
              <a:t>NOMZ</a:t>
            </a:r>
            <a:r>
              <a:rPr lang="ja-JP" altLang="en-US" sz="1600" dirty="0"/>
              <a:t>の</a:t>
            </a:r>
            <a:r>
              <a:rPr lang="en-US" altLang="ja-JP" sz="1600" dirty="0"/>
              <a:t>WASABI</a:t>
            </a:r>
            <a:r>
              <a:rPr lang="ja-JP" altLang="en-US" sz="1600" dirty="0"/>
              <a:t>、食べる準備はできてますか？</a:t>
            </a:r>
          </a:p>
        </p:txBody>
      </p:sp>
      <p:sp>
        <p:nvSpPr>
          <p:cNvPr id="27" name="object 5">
            <a:extLst>
              <a:ext uri="{FF2B5EF4-FFF2-40B4-BE49-F238E27FC236}">
                <a16:creationId xmlns:a16="http://schemas.microsoft.com/office/drawing/2014/main" id="{B705D635-CB0D-E40B-A12D-ACCEC339379B}"/>
              </a:ext>
            </a:extLst>
          </p:cNvPr>
          <p:cNvSpPr txBox="1"/>
          <p:nvPr/>
        </p:nvSpPr>
        <p:spPr>
          <a:xfrm>
            <a:off x="2491180" y="4872599"/>
            <a:ext cx="2969275" cy="1093740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spcBef>
                <a:spcPts val="79"/>
              </a:spcBef>
            </a:pPr>
            <a:r>
              <a:rPr lang="pl-PL" sz="1698" b="1" dirty="0">
                <a:latin typeface="Open Sans"/>
                <a:cs typeface="Open Sans ExtraBold"/>
              </a:rPr>
              <a:t>WhatsApp me!</a:t>
            </a:r>
          </a:p>
          <a:p>
            <a:pPr marL="7701">
              <a:spcBef>
                <a:spcPts val="79"/>
              </a:spcBef>
            </a:pPr>
            <a:r>
              <a:rPr lang="pl-PL" sz="1698" dirty="0">
                <a:latin typeface="Open Sans"/>
                <a:cs typeface="Open Sans ExtraBold"/>
              </a:rPr>
              <a:t>Emilian </a:t>
            </a:r>
            <a:r>
              <a:rPr lang="pl-PL" sz="1698" dirty="0" err="1">
                <a:latin typeface="Open Sans"/>
                <a:cs typeface="Open Sans ExtraBold"/>
              </a:rPr>
              <a:t>Lyga</a:t>
            </a:r>
            <a:r>
              <a:rPr lang="pl-PL" sz="1698" dirty="0">
                <a:latin typeface="Open Sans"/>
                <a:cs typeface="Open Sans ExtraBold"/>
              </a:rPr>
              <a:t>, CEO</a:t>
            </a:r>
          </a:p>
          <a:p>
            <a:pPr marL="7701">
              <a:spcBef>
                <a:spcPts val="79"/>
              </a:spcBef>
            </a:pPr>
            <a:r>
              <a:rPr lang="pl-PL" sz="1698" dirty="0">
                <a:latin typeface="Open Sans"/>
                <a:cs typeface="Open Sans ExtraBold"/>
              </a:rPr>
              <a:t>+48 663270167</a:t>
            </a:r>
          </a:p>
          <a:p>
            <a:pPr marL="7701">
              <a:spcBef>
                <a:spcPts val="79"/>
              </a:spcBef>
            </a:pPr>
            <a:r>
              <a:rPr lang="pl-PL" sz="1698" dirty="0">
                <a:latin typeface="Open Sans"/>
                <a:cs typeface="Open Sans ExtraBold"/>
                <a:hlinkClick r:id="rId12"/>
              </a:rPr>
              <a:t>emilian@snacklab.pl</a:t>
            </a:r>
            <a:endParaRPr lang="pl-PL" sz="1698" dirty="0">
              <a:latin typeface="Open Sans"/>
              <a:cs typeface="Open Sans ExtraBold"/>
            </a:endParaRPr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191566D9-E222-228E-5E0A-CB3E39A757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1" y="4210684"/>
            <a:ext cx="1759999" cy="1759999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3E52904B-5475-0BF6-8958-39AFCF1FCD4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265" y="1099441"/>
            <a:ext cx="1558977" cy="88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3635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703af0-bd75-489c-9a4c-9bfd5afdf339">
      <Terms xmlns="http://schemas.microsoft.com/office/infopath/2007/PartnerControls"/>
    </lcf76f155ced4ddcb4097134ff3c332f>
    <TaxCatchAll xmlns="7f87260b-4471-4112-9e13-a4ac0022851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0E99033FBBDF943A3D31693FFC3BAB4" ma:contentTypeVersion="16" ma:contentTypeDescription="Utwórz nowy dokument." ma:contentTypeScope="" ma:versionID="e8a2f4acfdb2a993573991d2866ab897">
  <xsd:schema xmlns:xsd="http://www.w3.org/2001/XMLSchema" xmlns:xs="http://www.w3.org/2001/XMLSchema" xmlns:p="http://schemas.microsoft.com/office/2006/metadata/properties" xmlns:ns2="8b703af0-bd75-489c-9a4c-9bfd5afdf339" xmlns:ns3="7f87260b-4471-4112-9e13-a4ac0022851d" targetNamespace="http://schemas.microsoft.com/office/2006/metadata/properties" ma:root="true" ma:fieldsID="7505831bc4990e1aba06e42ea91ed871" ns2:_="" ns3:_="">
    <xsd:import namespace="8b703af0-bd75-489c-9a4c-9bfd5afdf339"/>
    <xsd:import namespace="7f87260b-4471-4112-9e13-a4ac002285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703af0-bd75-489c-9a4c-9bfd5afdf3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Tagi obrazów" ma:readOnly="false" ma:fieldId="{5cf76f15-5ced-4ddc-b409-7134ff3c332f}" ma:taxonomyMulti="true" ma:sspId="8110cfe6-e8a2-4e19-9a2c-a541c0dcf6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87260b-4471-4112-9e13-a4ac0022851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6ec8f4-d62e-4a94-ab5c-68e3bde98aca}" ma:internalName="TaxCatchAll" ma:showField="CatchAllData" ma:web="7f87260b-4471-4112-9e13-a4ac002285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687E45-11FF-40BC-BBBB-E6CDEC61AF2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8b703af0-bd75-489c-9a4c-9bfd5afdf339"/>
    <ds:schemaRef ds:uri="http://purl.org/dc/elements/1.1/"/>
    <ds:schemaRef ds:uri="http://schemas.microsoft.com/office/2006/documentManagement/types"/>
    <ds:schemaRef ds:uri="7f87260b-4471-4112-9e13-a4ac0022851d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0FDA346-7DE1-41F6-8D1B-5EE6A99E30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766095-FE85-4A6A-AD3B-9312A123F7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703af0-bd75-489c-9a4c-9bfd5afdf339"/>
    <ds:schemaRef ds:uri="7f87260b-4471-4112-9e13-a4ac002285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219</Words>
  <Application>Microsoft Office PowerPoint</Application>
  <PresentationFormat>Panoramiczny</PresentationFormat>
  <Paragraphs>36</Paragraphs>
  <Slides>11</Slides>
  <Notes>11</Notes>
  <HiddenSlides>0</HiddenSlides>
  <MMClips>1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Open Sans</vt:lpstr>
      <vt:lpstr>Open Sans ExtraBold</vt:lpstr>
      <vt:lpstr>Open Sans SemiBold</vt:lpstr>
      <vt:lpstr>Motyw pakietu Office</vt:lpstr>
      <vt:lpstr>Snacklab</vt:lpstr>
      <vt:lpstr>Prezentacja programu PowerPoint</vt:lpstr>
      <vt:lpstr>Prezentacja programu PowerPoint</vt:lpstr>
      <vt:lpstr>Prezentacja programu PowerPoint</vt:lpstr>
      <vt:lpstr>中央および東ヨーロッパで最大の小売チェーン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Snacklab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Snacklab</dc:title>
  <dc:creator>Emilian Łyga</dc:creator>
  <cp:keywords>, docId:888C75C96DD4F4DE35F16C0B587FF924</cp:keywords>
  <cp:lastModifiedBy>Małgorzata Neuman</cp:lastModifiedBy>
  <cp:revision>10</cp:revision>
  <dcterms:created xsi:type="dcterms:W3CDTF">2025-04-08T08:40:49Z</dcterms:created>
  <dcterms:modified xsi:type="dcterms:W3CDTF">2025-04-23T16:50:44Z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0x010100E0E99033FBBDF943A3D31693FFC3BAB4</vt:lpwstr>
  </property>
</Properties>
</file>