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18288000" cy="10287000"/>
  <p:notesSz cx="6858000" cy="9144000"/>
  <p:embeddedFontLst>
    <p:embeddedFont>
      <p:font typeface="MS Gothic" panose="020B0609070205080204" pitchFamily="49" charset="-128"/>
      <p:regular r:id="rId13"/>
    </p:embeddedFont>
    <p:embeddedFont>
      <p:font typeface="Calibri" panose="020F0502020204030204" pitchFamily="34" charset="0"/>
      <p:regular r:id="rId14"/>
      <p:bold r:id="rId15"/>
      <p:italic r:id="rId16"/>
      <p:boldItalic r:id="rId17"/>
    </p:embeddedFont>
    <p:embeddedFont>
      <p:font typeface="Calibri (MS)"/>
      <p:regular r:id="rId18"/>
    </p:embeddedFont>
    <p:embeddedFont>
      <p:font typeface="Calibri (MS) Bold"/>
      <p:regular r:id="rId19"/>
    </p:embeddedFont>
    <p:embeddedFont>
      <p:font typeface="Open Sans" panose="020B0606030504020204"/>
      <p:regular r:id="rId20"/>
    </p:embeddedFont>
    <p:embeddedFont>
      <p:font typeface="Open Sans Bold"/>
      <p:regular r:id="rId21"/>
    </p:embeddedFont>
  </p:embeddedFontLst>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690" autoAdjust="0"/>
  </p:normalViewPr>
  <p:slideViewPr>
    <p:cSldViewPr>
      <p:cViewPr>
        <p:scale>
          <a:sx n="30" d="100"/>
          <a:sy n="30" d="100"/>
        </p:scale>
        <p:origin x="1388" y="3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14.04.2025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jpeg"/><Relationship Id="rId26" Type="http://schemas.openxmlformats.org/officeDocument/2006/relationships/image" Target="../media/image23.png"/><Relationship Id="rId3" Type="http://schemas.openxmlformats.org/officeDocument/2006/relationships/image" Target="../media/image1.png"/><Relationship Id="rId21" Type="http://schemas.openxmlformats.org/officeDocument/2006/relationships/image" Target="../media/image18.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2.sv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1.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0.png"/><Relationship Id="rId10" Type="http://schemas.openxmlformats.org/officeDocument/2006/relationships/image" Target="../media/image8.png"/><Relationship Id="rId19" Type="http://schemas.openxmlformats.org/officeDocument/2006/relationships/hyperlink" Target="https://www.olejvita.com" TargetMode="External"/><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image" Target="../media/image19.sv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7.png"/><Relationship Id="rId3" Type="http://schemas.openxmlformats.org/officeDocument/2006/relationships/image" Target="../media/image1.png"/><Relationship Id="rId21" Type="http://schemas.openxmlformats.org/officeDocument/2006/relationships/image" Target="../media/image24.jpe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14.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6.jpe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7.png"/><Relationship Id="rId3" Type="http://schemas.openxmlformats.org/officeDocument/2006/relationships/image" Target="../media/image1.png"/><Relationship Id="rId21" Type="http://schemas.openxmlformats.org/officeDocument/2006/relationships/image" Target="../media/image27.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3.xml"/><Relationship Id="rId16" Type="http://schemas.openxmlformats.org/officeDocument/2006/relationships/image" Target="../media/image14.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9.pn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7.png"/><Relationship Id="rId3" Type="http://schemas.openxmlformats.org/officeDocument/2006/relationships/image" Target="../media/image1.png"/><Relationship Id="rId21" Type="http://schemas.openxmlformats.org/officeDocument/2006/relationships/image" Target="../media/image30.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image" Target="../media/image14.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5.xml"/><Relationship Id="rId16" Type="http://schemas.openxmlformats.org/officeDocument/2006/relationships/image" Target="../media/image14.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7.png"/><Relationship Id="rId3" Type="http://schemas.openxmlformats.org/officeDocument/2006/relationships/image" Target="../media/image1.png"/><Relationship Id="rId21" Type="http://schemas.openxmlformats.org/officeDocument/2006/relationships/image" Target="../media/image32.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6.xml"/><Relationship Id="rId16" Type="http://schemas.openxmlformats.org/officeDocument/2006/relationships/image" Target="../media/image14.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image" Target="../media/image33.jpe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7.png"/><Relationship Id="rId26" Type="http://schemas.openxmlformats.org/officeDocument/2006/relationships/image" Target="../media/image23.png"/><Relationship Id="rId3" Type="http://schemas.openxmlformats.org/officeDocument/2006/relationships/image" Target="../media/image1.png"/><Relationship Id="rId21" Type="http://schemas.openxmlformats.org/officeDocument/2006/relationships/image" Target="../media/image20.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36.png"/><Relationship Id="rId2" Type="http://schemas.openxmlformats.org/officeDocument/2006/relationships/notesSlide" Target="../notesSlides/notesSlide7.xml"/><Relationship Id="rId16" Type="http://schemas.openxmlformats.org/officeDocument/2006/relationships/image" Target="../media/image14.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35.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34.png"/><Relationship Id="rId28" Type="http://schemas.openxmlformats.org/officeDocument/2006/relationships/image" Target="../media/image22.sv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hyperlink" Target="https://www.olejvita.com" TargetMode="External"/><Relationship Id="rId27"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768136" y="7158091"/>
            <a:ext cx="14906383" cy="2004679"/>
            <a:chOff x="0" y="0"/>
            <a:chExt cx="25557707" cy="2672906"/>
          </a:xfrm>
        </p:grpSpPr>
        <p:sp>
          <p:nvSpPr>
            <p:cNvPr id="34" name="Freeform 34"/>
            <p:cNvSpPr/>
            <p:nvPr/>
          </p:nvSpPr>
          <p:spPr>
            <a:xfrm>
              <a:off x="0" y="0"/>
              <a:ext cx="25554687" cy="2672588"/>
            </a:xfrm>
            <a:custGeom>
              <a:avLst/>
              <a:gdLst/>
              <a:ahLst/>
              <a:cxnLst/>
              <a:rect l="l" t="t" r="r" b="b"/>
              <a:pathLst>
                <a:path w="25554687" h="2672588">
                  <a:moveTo>
                    <a:pt x="25554687" y="0"/>
                  </a:moveTo>
                  <a:lnTo>
                    <a:pt x="0" y="0"/>
                  </a:lnTo>
                  <a:lnTo>
                    <a:pt x="0" y="2672588"/>
                  </a:lnTo>
                  <a:lnTo>
                    <a:pt x="25554687" y="2672588"/>
                  </a:lnTo>
                  <a:lnTo>
                    <a:pt x="25554687" y="0"/>
                  </a:lnTo>
                  <a:close/>
                </a:path>
              </a:pathLst>
            </a:custGeom>
            <a:solidFill>
              <a:srgbClr val="D6D7D7">
                <a:alpha val="41961"/>
              </a:srgbClr>
            </a:solidFill>
          </p:spPr>
          <p:txBody>
            <a:bodyPr>
              <a:noAutofit/>
            </a:bodyPr>
            <a:lstStyle/>
            <a:p>
              <a:endParaRPr/>
            </a:p>
          </p:txBody>
        </p:sp>
      </p:grpSp>
      <p:grpSp>
        <p:nvGrpSpPr>
          <p:cNvPr id="35" name="Group 35"/>
          <p:cNvGrpSpPr/>
          <p:nvPr/>
        </p:nvGrpSpPr>
        <p:grpSpPr>
          <a:xfrm>
            <a:off x="6277701" y="1299976"/>
            <a:ext cx="7181208" cy="2004679"/>
            <a:chOff x="0" y="0"/>
            <a:chExt cx="9574945" cy="2672906"/>
          </a:xfrm>
        </p:grpSpPr>
        <p:sp>
          <p:nvSpPr>
            <p:cNvPr id="36" name="Freeform 36"/>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sp>
        <p:nvSpPr>
          <p:cNvPr id="37" name="Freeform 37"/>
          <p:cNvSpPr/>
          <p:nvPr/>
        </p:nvSpPr>
        <p:spPr>
          <a:xfrm>
            <a:off x="6957038" y="1651686"/>
            <a:ext cx="7181209" cy="7181209"/>
          </a:xfrm>
          <a:custGeom>
            <a:avLst/>
            <a:gdLst/>
            <a:ahLst/>
            <a:cxnLst/>
            <a:rect l="l" t="t" r="r" b="b"/>
            <a:pathLst>
              <a:path w="7181209" h="7181209">
                <a:moveTo>
                  <a:pt x="0" y="0"/>
                </a:moveTo>
                <a:lnTo>
                  <a:pt x="7181209" y="0"/>
                </a:lnTo>
                <a:lnTo>
                  <a:pt x="7181209" y="7181209"/>
                </a:lnTo>
                <a:lnTo>
                  <a:pt x="0" y="7181209"/>
                </a:lnTo>
                <a:lnTo>
                  <a:pt x="0" y="0"/>
                </a:lnTo>
                <a:close/>
              </a:path>
            </a:pathLst>
          </a:custGeom>
          <a:blipFill>
            <a:blip r:embed="rId18"/>
            <a:stretch>
              <a:fillRect/>
            </a:stretch>
          </a:blipFill>
          <a:effectLst>
            <a:outerShdw blurRad="50800" dist="38100" algn="l" rotWithShape="0">
              <a:prstClr val="black">
                <a:alpha val="40000"/>
              </a:prstClr>
            </a:outerShdw>
          </a:effectLst>
        </p:spPr>
        <p:txBody>
          <a:bodyPr>
            <a:noAutofit/>
          </a:bodyPr>
          <a:lstStyle/>
          <a:p>
            <a:endParaRPr/>
          </a:p>
        </p:txBody>
      </p:sp>
      <p:grpSp>
        <p:nvGrpSpPr>
          <p:cNvPr id="38" name="Group 38"/>
          <p:cNvGrpSpPr/>
          <p:nvPr/>
        </p:nvGrpSpPr>
        <p:grpSpPr>
          <a:xfrm>
            <a:off x="0" y="1"/>
            <a:ext cx="18152277" cy="1248948"/>
            <a:chOff x="0" y="0"/>
            <a:chExt cx="24203036" cy="1665264"/>
          </a:xfrm>
        </p:grpSpPr>
        <p:sp>
          <p:nvSpPr>
            <p:cNvPr id="39" name="Freeform 39"/>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grpSp>
        <p:nvGrpSpPr>
          <p:cNvPr id="40" name="Group 40"/>
          <p:cNvGrpSpPr/>
          <p:nvPr/>
        </p:nvGrpSpPr>
        <p:grpSpPr>
          <a:xfrm>
            <a:off x="357470" y="4063003"/>
            <a:ext cx="5920231" cy="1080497"/>
            <a:chOff x="0" y="0"/>
            <a:chExt cx="7893642" cy="1440663"/>
          </a:xfrm>
        </p:grpSpPr>
        <p:sp>
          <p:nvSpPr>
            <p:cNvPr id="41" name="Freeform 41"/>
            <p:cNvSpPr/>
            <p:nvPr/>
          </p:nvSpPr>
          <p:spPr>
            <a:xfrm>
              <a:off x="0" y="0"/>
              <a:ext cx="7893641" cy="1440663"/>
            </a:xfrm>
            <a:custGeom>
              <a:avLst/>
              <a:gdLst/>
              <a:ahLst/>
              <a:cxnLst/>
              <a:rect l="l" t="t" r="r" b="b"/>
              <a:pathLst>
                <a:path w="7893641" h="1440663">
                  <a:moveTo>
                    <a:pt x="0" y="0"/>
                  </a:moveTo>
                  <a:lnTo>
                    <a:pt x="7893641" y="0"/>
                  </a:lnTo>
                  <a:lnTo>
                    <a:pt x="7893641" y="1440663"/>
                  </a:lnTo>
                  <a:lnTo>
                    <a:pt x="0" y="1440663"/>
                  </a:lnTo>
                  <a:close/>
                </a:path>
              </a:pathLst>
            </a:custGeom>
            <a:solidFill>
              <a:srgbClr val="000000">
                <a:alpha val="0"/>
              </a:srgbClr>
            </a:solidFill>
          </p:spPr>
          <p:txBody>
            <a:bodyPr>
              <a:noAutofit/>
            </a:bodyPr>
            <a:lstStyle/>
            <a:p>
              <a:endParaRPr/>
            </a:p>
          </p:txBody>
        </p:sp>
        <p:sp>
          <p:nvSpPr>
            <p:cNvPr id="42" name="TextBox 42"/>
            <p:cNvSpPr txBox="1"/>
            <p:nvPr/>
          </p:nvSpPr>
          <p:spPr>
            <a:xfrm>
              <a:off x="0" y="152400"/>
              <a:ext cx="7893642" cy="1288263"/>
            </a:xfrm>
            <a:prstGeom prst="rect">
              <a:avLst/>
            </a:prstGeom>
          </p:spPr>
          <p:txBody>
            <a:bodyPr lIns="0" tIns="0" rIns="0" bIns="0" rtlCol="0" anchor="t">
              <a:noAutofit/>
            </a:bodyPr>
            <a:lstStyle/>
            <a:p>
              <a:pPr algn="ctr" rtl="0">
                <a:lnSpc>
                  <a:spcPts val="4679"/>
                </a:lnSpc>
              </a:pPr>
              <a:r>
                <a:rPr lang="ja" sz="5100" b="1" i="0" u="none" strike="noStrike" spc="-7">
                  <a:solidFill>
                    <a:srgbClr val="000000"/>
                  </a:solidFill>
                  <a:latin typeface="MS Gothic"/>
                  <a:ea typeface="MS Gothic"/>
                  <a:cs typeface="Open Sans Bold"/>
                  <a:sym typeface="Open Sans Bold"/>
                </a:rPr>
                <a:t>OLEJVITA（オレイヴィタ）</a:t>
              </a:r>
            </a:p>
          </p:txBody>
        </p:sp>
      </p:grpSp>
      <p:grpSp>
        <p:nvGrpSpPr>
          <p:cNvPr id="43" name="Group 43"/>
          <p:cNvGrpSpPr/>
          <p:nvPr/>
        </p:nvGrpSpPr>
        <p:grpSpPr>
          <a:xfrm>
            <a:off x="671579" y="7847650"/>
            <a:ext cx="4976010" cy="625562"/>
            <a:chOff x="0" y="0"/>
            <a:chExt cx="6634680" cy="834082"/>
          </a:xfrm>
        </p:grpSpPr>
        <p:sp>
          <p:nvSpPr>
            <p:cNvPr id="44" name="Freeform 44"/>
            <p:cNvSpPr/>
            <p:nvPr/>
          </p:nvSpPr>
          <p:spPr>
            <a:xfrm>
              <a:off x="0" y="0"/>
              <a:ext cx="6634680" cy="834082"/>
            </a:xfrm>
            <a:custGeom>
              <a:avLst/>
              <a:gdLst/>
              <a:ahLst/>
              <a:cxnLst/>
              <a:rect l="l" t="t" r="r" b="b"/>
              <a:pathLst>
                <a:path w="6634680" h="834081">
                  <a:moveTo>
                    <a:pt x="0" y="0"/>
                  </a:moveTo>
                  <a:lnTo>
                    <a:pt x="6634680" y="0"/>
                  </a:lnTo>
                  <a:lnTo>
                    <a:pt x="6634680" y="834082"/>
                  </a:lnTo>
                  <a:lnTo>
                    <a:pt x="0" y="834082"/>
                  </a:lnTo>
                  <a:close/>
                </a:path>
              </a:pathLst>
            </a:custGeom>
            <a:solidFill>
              <a:srgbClr val="000000">
                <a:alpha val="0"/>
              </a:srgbClr>
            </a:solidFill>
          </p:spPr>
          <p:txBody>
            <a:bodyPr>
              <a:noAutofit/>
            </a:bodyPr>
            <a:lstStyle/>
            <a:p>
              <a:endParaRPr/>
            </a:p>
          </p:txBody>
        </p:sp>
        <p:sp>
          <p:nvSpPr>
            <p:cNvPr id="45" name="TextBox 45"/>
            <p:cNvSpPr txBox="1"/>
            <p:nvPr/>
          </p:nvSpPr>
          <p:spPr>
            <a:xfrm>
              <a:off x="0" y="0"/>
              <a:ext cx="6634680" cy="834082"/>
            </a:xfrm>
            <a:prstGeom prst="rect">
              <a:avLst/>
            </a:prstGeom>
          </p:spPr>
          <p:txBody>
            <a:bodyPr lIns="0" tIns="0" rIns="0" bIns="0" rtlCol="0" anchor="t">
              <a:noAutofit/>
            </a:bodyPr>
            <a:lstStyle/>
            <a:p>
              <a:pPr algn="ctr" rtl="0">
                <a:lnSpc>
                  <a:spcPts val="3600"/>
                </a:lnSpc>
              </a:pPr>
              <a:r>
                <a:rPr lang="ja" sz="3000" b="1" i="0" u="sng" strike="noStrike" spc="61">
                  <a:solidFill>
                    <a:srgbClr val="000000"/>
                  </a:solidFill>
                  <a:latin typeface="MS Gothic"/>
                  <a:ea typeface="MS Gothic"/>
                  <a:cs typeface="Open Sans Bold"/>
                  <a:sym typeface="Open Sans Bold"/>
                  <a:hlinkClick r:id="rId19" tooltip="https://www.olejvita.com"/>
                </a:rPr>
                <a:t>WWW.OLEJVITA.COM</a:t>
              </a:r>
            </a:p>
          </p:txBody>
        </p:sp>
      </p:grpSp>
      <p:grpSp>
        <p:nvGrpSpPr>
          <p:cNvPr id="46" name="Group 46"/>
          <p:cNvGrpSpPr/>
          <p:nvPr/>
        </p:nvGrpSpPr>
        <p:grpSpPr>
          <a:xfrm>
            <a:off x="14442180" y="1712661"/>
            <a:ext cx="3463544" cy="3463544"/>
            <a:chOff x="0" y="0"/>
            <a:chExt cx="4618059" cy="4618059"/>
          </a:xfrm>
        </p:grpSpPr>
        <p:sp>
          <p:nvSpPr>
            <p:cNvPr id="47" name="Freeform 47"/>
            <p:cNvSpPr/>
            <p:nvPr/>
          </p:nvSpPr>
          <p:spPr>
            <a:xfrm>
              <a:off x="0" y="0"/>
              <a:ext cx="4617466" cy="4617466"/>
            </a:xfrm>
            <a:custGeom>
              <a:avLst/>
              <a:gdLst/>
              <a:ahLst/>
              <a:cxnLst/>
              <a:rect l="l" t="t" r="r" b="b"/>
              <a:pathLst>
                <a:path w="4617466" h="4617466">
                  <a:moveTo>
                    <a:pt x="4617466" y="0"/>
                  </a:moveTo>
                  <a:lnTo>
                    <a:pt x="0" y="0"/>
                  </a:lnTo>
                  <a:lnTo>
                    <a:pt x="0" y="4617466"/>
                  </a:lnTo>
                  <a:lnTo>
                    <a:pt x="4617466" y="4617466"/>
                  </a:lnTo>
                  <a:lnTo>
                    <a:pt x="4617466" y="0"/>
                  </a:lnTo>
                  <a:close/>
                </a:path>
              </a:pathLst>
            </a:custGeom>
            <a:solidFill>
              <a:srgbClr val="D6D7D7">
                <a:alpha val="41961"/>
              </a:srgbClr>
            </a:solidFill>
          </p:spPr>
          <p:txBody>
            <a:bodyPr>
              <a:noAutofit/>
            </a:bodyPr>
            <a:lstStyle/>
            <a:p>
              <a:endParaRPr/>
            </a:p>
          </p:txBody>
        </p:sp>
      </p:grpSp>
      <p:grpSp>
        <p:nvGrpSpPr>
          <p:cNvPr id="48" name="Group 48"/>
          <p:cNvGrpSpPr/>
          <p:nvPr/>
        </p:nvGrpSpPr>
        <p:grpSpPr>
          <a:xfrm>
            <a:off x="14442180" y="5430662"/>
            <a:ext cx="3463544" cy="3463544"/>
            <a:chOff x="0" y="0"/>
            <a:chExt cx="4618059" cy="4618059"/>
          </a:xfrm>
        </p:grpSpPr>
        <p:sp>
          <p:nvSpPr>
            <p:cNvPr id="49" name="Freeform 49"/>
            <p:cNvSpPr/>
            <p:nvPr/>
          </p:nvSpPr>
          <p:spPr>
            <a:xfrm>
              <a:off x="0" y="0"/>
              <a:ext cx="4617466" cy="4617466"/>
            </a:xfrm>
            <a:custGeom>
              <a:avLst/>
              <a:gdLst/>
              <a:ahLst/>
              <a:cxnLst/>
              <a:rect l="l" t="t" r="r" b="b"/>
              <a:pathLst>
                <a:path w="4617466" h="4617466">
                  <a:moveTo>
                    <a:pt x="4617466" y="0"/>
                  </a:moveTo>
                  <a:lnTo>
                    <a:pt x="0" y="0"/>
                  </a:lnTo>
                  <a:lnTo>
                    <a:pt x="0" y="4617466"/>
                  </a:lnTo>
                  <a:lnTo>
                    <a:pt x="4617466" y="4617466"/>
                  </a:lnTo>
                  <a:lnTo>
                    <a:pt x="4617466" y="0"/>
                  </a:lnTo>
                  <a:close/>
                </a:path>
              </a:pathLst>
            </a:custGeom>
            <a:solidFill>
              <a:srgbClr val="E52632">
                <a:alpha val="38431"/>
              </a:srgbClr>
            </a:solidFill>
          </p:spPr>
          <p:txBody>
            <a:bodyPr>
              <a:noAutofit/>
            </a:bodyPr>
            <a:lstStyle/>
            <a:p>
              <a:endParaRPr/>
            </a:p>
          </p:txBody>
        </p:sp>
      </p:grpSp>
      <p:sp>
        <p:nvSpPr>
          <p:cNvPr id="50" name="Freeform 50"/>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20"/>
            <a:stretch>
              <a:fillRect l="-125" r="-125"/>
            </a:stretch>
          </a:blipFill>
        </p:spPr>
        <p:txBody>
          <a:bodyPr>
            <a:noAutofit/>
          </a:bodyPr>
          <a:lstStyle/>
          <a:p>
            <a:endParaRPr/>
          </a:p>
        </p:txBody>
      </p:sp>
      <p:sp>
        <p:nvSpPr>
          <p:cNvPr id="51" name="Freeform 51"/>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21">
              <a:extLst>
                <a:ext uri="{96DAC541-7B7A-43D3-8B79-37D633B846F1}">
                  <asvg:svgBlip xmlns:asvg="http://schemas.microsoft.com/office/drawing/2016/SVG/main" r:embed="rId22"/>
                </a:ext>
              </a:extLst>
            </a:blip>
            <a:stretch>
              <a:fillRect t="-110" b="-110"/>
            </a:stretch>
          </a:blipFill>
        </p:spPr>
        <p:txBody>
          <a:bodyPr>
            <a:noAutofit/>
          </a:bodyPr>
          <a:lstStyle/>
          <a:p>
            <a:endParaRPr/>
          </a:p>
        </p:txBody>
      </p:sp>
      <p:sp>
        <p:nvSpPr>
          <p:cNvPr id="52" name="Freeform 52"/>
          <p:cNvSpPr/>
          <p:nvPr/>
        </p:nvSpPr>
        <p:spPr>
          <a:xfrm>
            <a:off x="2640161" y="9024159"/>
            <a:ext cx="12871955" cy="1424826"/>
          </a:xfrm>
          <a:custGeom>
            <a:avLst/>
            <a:gdLst/>
            <a:ahLst/>
            <a:cxnLst/>
            <a:rect l="l" t="t" r="r" b="b"/>
            <a:pathLst>
              <a:path w="12871955" h="1424826">
                <a:moveTo>
                  <a:pt x="0" y="0"/>
                </a:moveTo>
                <a:lnTo>
                  <a:pt x="12871955" y="0"/>
                </a:lnTo>
                <a:lnTo>
                  <a:pt x="12871955" y="1424827"/>
                </a:lnTo>
                <a:lnTo>
                  <a:pt x="0" y="1424827"/>
                </a:lnTo>
                <a:lnTo>
                  <a:pt x="0" y="0"/>
                </a:lnTo>
                <a:close/>
              </a:path>
            </a:pathLst>
          </a:custGeom>
          <a:blipFill>
            <a:blip r:embed="rId23"/>
            <a:stretch>
              <a:fillRect l="-17" r="-17"/>
            </a:stretch>
          </a:blipFill>
        </p:spPr>
        <p:txBody>
          <a:bodyPr>
            <a:noAutofit/>
          </a:bodyPr>
          <a:lstStyle/>
          <a:p>
            <a:endParaRPr/>
          </a:p>
        </p:txBody>
      </p:sp>
      <p:sp>
        <p:nvSpPr>
          <p:cNvPr id="53" name="Freeform 53"/>
          <p:cNvSpPr/>
          <p:nvPr/>
        </p:nvSpPr>
        <p:spPr>
          <a:xfrm>
            <a:off x="14373929" y="1922617"/>
            <a:ext cx="3600047" cy="2764078"/>
          </a:xfrm>
          <a:custGeom>
            <a:avLst/>
            <a:gdLst/>
            <a:ahLst/>
            <a:cxnLst/>
            <a:rect l="l" t="t" r="r" b="b"/>
            <a:pathLst>
              <a:path w="3600047" h="2764078">
                <a:moveTo>
                  <a:pt x="0" y="0"/>
                </a:moveTo>
                <a:lnTo>
                  <a:pt x="3600047" y="0"/>
                </a:lnTo>
                <a:lnTo>
                  <a:pt x="3600047" y="2764078"/>
                </a:lnTo>
                <a:lnTo>
                  <a:pt x="0" y="2764078"/>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noAutofit/>
          </a:bodyPr>
          <a:lstStyle/>
          <a:p>
            <a:endParaRPr/>
          </a:p>
        </p:txBody>
      </p:sp>
      <p:sp>
        <p:nvSpPr>
          <p:cNvPr id="54" name="Freeform 54"/>
          <p:cNvSpPr/>
          <p:nvPr/>
        </p:nvSpPr>
        <p:spPr>
          <a:xfrm>
            <a:off x="14904847" y="5888986"/>
            <a:ext cx="2538210" cy="2538210"/>
          </a:xfrm>
          <a:custGeom>
            <a:avLst/>
            <a:gdLst/>
            <a:ahLst/>
            <a:cxnLst/>
            <a:rect l="l" t="t" r="r" b="b"/>
            <a:pathLst>
              <a:path w="2538210" h="2538210">
                <a:moveTo>
                  <a:pt x="0" y="0"/>
                </a:moveTo>
                <a:lnTo>
                  <a:pt x="2538210" y="0"/>
                </a:lnTo>
                <a:lnTo>
                  <a:pt x="2538210" y="2538210"/>
                </a:lnTo>
                <a:lnTo>
                  <a:pt x="0" y="2538210"/>
                </a:lnTo>
                <a:lnTo>
                  <a:pt x="0" y="0"/>
                </a:lnTo>
                <a:close/>
              </a:path>
            </a:pathLst>
          </a:custGeom>
          <a:blipFill>
            <a:blip r:embed="rId26"/>
            <a:stretch>
              <a:fillRect/>
            </a:stretch>
          </a:blipFill>
        </p:spPr>
        <p:txBody>
          <a:bodyPr>
            <a:noAutofit/>
          </a:bodyPr>
          <a:lstStyle/>
          <a:p>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0" y="1"/>
            <a:ext cx="18152277" cy="1248948"/>
            <a:chOff x="0" y="0"/>
            <a:chExt cx="24203036" cy="1665264"/>
          </a:xfrm>
        </p:grpSpPr>
        <p:sp>
          <p:nvSpPr>
            <p:cNvPr id="34" name="Freeform 34"/>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sp>
        <p:nvSpPr>
          <p:cNvPr id="35" name="Freeform 35"/>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18"/>
            <a:stretch>
              <a:fillRect l="-125" r="-125"/>
            </a:stretch>
          </a:blipFill>
        </p:spPr>
        <p:txBody>
          <a:bodyPr>
            <a:noAutofit/>
          </a:bodyPr>
          <a:lstStyle/>
          <a:p>
            <a:endParaRPr/>
          </a:p>
        </p:txBody>
      </p:sp>
      <p:sp>
        <p:nvSpPr>
          <p:cNvPr id="36" name="Freeform 36"/>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19">
              <a:extLst>
                <a:ext uri="{96DAC541-7B7A-43D3-8B79-37D633B846F1}">
                  <asvg:svgBlip xmlns:asvg="http://schemas.microsoft.com/office/drawing/2016/SVG/main" r:embed="rId20"/>
                </a:ext>
              </a:extLst>
            </a:blip>
            <a:stretch>
              <a:fillRect t="-110" b="-110"/>
            </a:stretch>
          </a:blipFill>
        </p:spPr>
        <p:txBody>
          <a:bodyPr>
            <a:noAutofit/>
          </a:bodyPr>
          <a:lstStyle/>
          <a:p>
            <a:endParaRPr/>
          </a:p>
        </p:txBody>
      </p:sp>
      <p:grpSp>
        <p:nvGrpSpPr>
          <p:cNvPr id="37" name="Group 37"/>
          <p:cNvGrpSpPr/>
          <p:nvPr/>
        </p:nvGrpSpPr>
        <p:grpSpPr>
          <a:xfrm>
            <a:off x="770575" y="1549104"/>
            <a:ext cx="5272997" cy="2807458"/>
            <a:chOff x="0" y="0"/>
            <a:chExt cx="7030662" cy="3743278"/>
          </a:xfrm>
        </p:grpSpPr>
        <p:sp>
          <p:nvSpPr>
            <p:cNvPr id="38" name="Freeform 38"/>
            <p:cNvSpPr/>
            <p:nvPr/>
          </p:nvSpPr>
          <p:spPr>
            <a:xfrm>
              <a:off x="0" y="0"/>
              <a:ext cx="7030662" cy="3743278"/>
            </a:xfrm>
            <a:custGeom>
              <a:avLst/>
              <a:gdLst/>
              <a:ahLst/>
              <a:cxnLst/>
              <a:rect l="l" t="t" r="r" b="b"/>
              <a:pathLst>
                <a:path w="7030662" h="3743278">
                  <a:moveTo>
                    <a:pt x="0" y="0"/>
                  </a:moveTo>
                  <a:lnTo>
                    <a:pt x="7030662" y="0"/>
                  </a:lnTo>
                  <a:lnTo>
                    <a:pt x="7030662" y="3743278"/>
                  </a:lnTo>
                  <a:lnTo>
                    <a:pt x="0" y="3743278"/>
                  </a:lnTo>
                  <a:close/>
                </a:path>
              </a:pathLst>
            </a:custGeom>
            <a:solidFill>
              <a:srgbClr val="000000">
                <a:alpha val="0"/>
              </a:srgbClr>
            </a:solidFill>
          </p:spPr>
          <p:txBody>
            <a:bodyPr>
              <a:noAutofit/>
            </a:bodyPr>
            <a:lstStyle/>
            <a:p>
              <a:endParaRPr/>
            </a:p>
          </p:txBody>
        </p:sp>
        <p:sp>
          <p:nvSpPr>
            <p:cNvPr id="39" name="TextBox 39"/>
            <p:cNvSpPr txBox="1"/>
            <p:nvPr/>
          </p:nvSpPr>
          <p:spPr>
            <a:xfrm>
              <a:off x="0" y="-142875"/>
              <a:ext cx="7030662" cy="3886153"/>
            </a:xfrm>
            <a:prstGeom prst="rect">
              <a:avLst/>
            </a:prstGeom>
          </p:spPr>
          <p:txBody>
            <a:bodyPr lIns="0" tIns="0" rIns="0" bIns="0" rtlCol="0" anchor="t">
              <a:noAutofit/>
            </a:bodyPr>
            <a:lstStyle/>
            <a:p>
              <a:pPr algn="l" rtl="0">
                <a:lnSpc>
                  <a:spcPts val="8136"/>
                </a:lnSpc>
              </a:pPr>
              <a:r>
                <a:rPr lang="ja" sz="5600" b="1" i="0" u="none" strike="noStrike" spc="140">
                  <a:solidFill>
                    <a:srgbClr val="000000"/>
                  </a:solidFill>
                  <a:latin typeface="MS Gothic"/>
                  <a:ea typeface="MS Gothic"/>
                  <a:cs typeface="Open Sans Bold"/>
                  <a:sym typeface="Open Sans Bold"/>
                </a:rPr>
                <a:t>OLEJVITA</a:t>
              </a:r>
            </a:p>
            <a:p>
              <a:pPr marL="690879" lvl="1" indent="-345439" algn="l" rtl="0">
                <a:lnSpc>
                  <a:spcPts val="4639"/>
                </a:lnSpc>
                <a:buFont typeface="Arial"/>
                <a:buChar char="•"/>
              </a:pPr>
              <a:r>
                <a:rPr lang="ja" sz="3100" b="1" i="0" u="none" strike="noStrike" spc="79">
                  <a:solidFill>
                    <a:srgbClr val="000000"/>
                  </a:solidFill>
                  <a:latin typeface="MS Gothic"/>
                  <a:ea typeface="MS Gothic"/>
                  <a:cs typeface="Open Sans Bold"/>
                  <a:sym typeface="Open Sans Bold"/>
                </a:rPr>
                <a:t>ウッチの搾油工場</a:t>
              </a:r>
            </a:p>
            <a:p>
              <a:pPr algn="l">
                <a:lnSpc>
                  <a:spcPts val="6686"/>
                </a:lnSpc>
              </a:pPr>
              <a:endParaRPr lang="en-US" sz="3199" b="1" spc="79">
                <a:solidFill>
                  <a:srgbClr val="000000"/>
                </a:solidFill>
                <a:latin typeface="Open Sans Bold"/>
                <a:ea typeface="Open Sans Bold"/>
                <a:cs typeface="Open Sans Bold"/>
                <a:sym typeface="Open Sans Bold"/>
              </a:endParaRPr>
            </a:p>
          </p:txBody>
        </p:sp>
      </p:grpSp>
      <p:grpSp>
        <p:nvGrpSpPr>
          <p:cNvPr id="40" name="Group 40"/>
          <p:cNvGrpSpPr/>
          <p:nvPr/>
        </p:nvGrpSpPr>
        <p:grpSpPr>
          <a:xfrm>
            <a:off x="585396" y="3390576"/>
            <a:ext cx="5458176" cy="5604875"/>
            <a:chOff x="0" y="0"/>
            <a:chExt cx="7277568" cy="7473166"/>
          </a:xfrm>
        </p:grpSpPr>
        <p:sp>
          <p:nvSpPr>
            <p:cNvPr id="41" name="Freeform 41"/>
            <p:cNvSpPr/>
            <p:nvPr/>
          </p:nvSpPr>
          <p:spPr>
            <a:xfrm>
              <a:off x="0" y="0"/>
              <a:ext cx="7277567" cy="7473166"/>
            </a:xfrm>
            <a:custGeom>
              <a:avLst/>
              <a:gdLst/>
              <a:ahLst/>
              <a:cxnLst/>
              <a:rect l="l" t="t" r="r" b="b"/>
              <a:pathLst>
                <a:path w="7277566" h="7473165">
                  <a:moveTo>
                    <a:pt x="0" y="0"/>
                  </a:moveTo>
                  <a:lnTo>
                    <a:pt x="7277567" y="0"/>
                  </a:lnTo>
                  <a:lnTo>
                    <a:pt x="7277567" y="7473166"/>
                  </a:lnTo>
                  <a:lnTo>
                    <a:pt x="0" y="7473166"/>
                  </a:lnTo>
                  <a:close/>
                </a:path>
              </a:pathLst>
            </a:custGeom>
            <a:solidFill>
              <a:srgbClr val="000000">
                <a:alpha val="0"/>
              </a:srgbClr>
            </a:solidFill>
          </p:spPr>
          <p:txBody>
            <a:bodyPr>
              <a:noAutofit/>
            </a:bodyPr>
            <a:lstStyle/>
            <a:p>
              <a:endParaRPr/>
            </a:p>
          </p:txBody>
        </p:sp>
        <p:sp>
          <p:nvSpPr>
            <p:cNvPr id="42" name="TextBox 42"/>
            <p:cNvSpPr txBox="1"/>
            <p:nvPr/>
          </p:nvSpPr>
          <p:spPr>
            <a:xfrm>
              <a:off x="0" y="9525"/>
              <a:ext cx="7277568" cy="7463641"/>
            </a:xfrm>
            <a:prstGeom prst="rect">
              <a:avLst/>
            </a:prstGeom>
          </p:spPr>
          <p:txBody>
            <a:bodyPr lIns="0" tIns="0" rIns="0" bIns="0" rtlCol="0" anchor="t">
              <a:noAutofit/>
            </a:bodyPr>
            <a:lstStyle/>
            <a:p>
              <a:pPr algn="l" rtl="0">
                <a:lnSpc>
                  <a:spcPts val="2879"/>
                </a:lnSpc>
              </a:pPr>
              <a:r>
                <a:rPr lang="ja" sz="2400" b="0" i="0" u="none" strike="noStrike">
                  <a:solidFill>
                    <a:srgbClr val="000000"/>
                  </a:solidFill>
                  <a:latin typeface="MS Gothic"/>
                  <a:ea typeface="MS Gothic"/>
                  <a:cs typeface="Open Sans"/>
                  <a:sym typeface="Open Sans"/>
                </a:rPr>
                <a:t>弊社の油製造の冒険は野菜と果物の食事に健康的な脂肪を含ませたいという願望から始まりました。</a:t>
              </a:r>
            </a:p>
            <a:p>
              <a:pPr algn="l" rtl="0">
                <a:lnSpc>
                  <a:spcPts val="2879"/>
                </a:lnSpc>
              </a:pPr>
              <a:r>
                <a:rPr lang="ja" sz="2400" b="0" i="0" u="none" strike="noStrike">
                  <a:solidFill>
                    <a:srgbClr val="000000"/>
                  </a:solidFill>
                  <a:latin typeface="MS Gothic"/>
                  <a:ea typeface="MS Gothic"/>
                  <a:cs typeface="Open Sans"/>
                  <a:sym typeface="Open Sans"/>
                </a:rPr>
                <a:t>小さな同族搾油工場として、弊社は種子の選択から充填までのすべての段階を完全に管理しています。</a:t>
              </a:r>
            </a:p>
            <a:p>
              <a:pPr algn="l" rtl="0">
                <a:lnSpc>
                  <a:spcPts val="2879"/>
                </a:lnSpc>
              </a:pPr>
              <a:r>
                <a:rPr lang="ja" sz="2400" b="0" i="0" u="none" strike="noStrike">
                  <a:solidFill>
                    <a:srgbClr val="000000"/>
                  </a:solidFill>
                  <a:latin typeface="MS Gothic"/>
                  <a:ea typeface="MS Gothic"/>
                  <a:cs typeface="Open Sans"/>
                  <a:sym typeface="Open Sans"/>
                </a:rPr>
                <a:t>弊社の油は低温（40度以下の気温）で圧搾されるため、貴重な健康効果が保たれます。</a:t>
              </a:r>
            </a:p>
            <a:p>
              <a:pPr algn="l" rtl="0">
                <a:lnSpc>
                  <a:spcPts val="2879"/>
                </a:lnSpc>
              </a:pPr>
              <a:endParaRPr lang="ja" sz="2400" b="0" i="0" u="none" strike="noStrike">
                <a:solidFill>
                  <a:srgbClr val="000000"/>
                </a:solidFill>
                <a:latin typeface="MS Gothic"/>
                <a:ea typeface="MS Gothic"/>
                <a:cs typeface="Open Sans"/>
                <a:sym typeface="Open Sans"/>
              </a:endParaRPr>
            </a:p>
            <a:p>
              <a:pPr algn="l" rtl="0">
                <a:lnSpc>
                  <a:spcPts val="2879"/>
                </a:lnSpc>
              </a:pPr>
              <a:endParaRPr lang="ja" sz="2400" b="0" i="0" u="none" strike="noStrike">
                <a:solidFill>
                  <a:srgbClr val="000000"/>
                </a:solidFill>
                <a:latin typeface="MS Gothic"/>
                <a:ea typeface="MS Gothic"/>
                <a:cs typeface="Open Sans"/>
                <a:sym typeface="Open Sans"/>
              </a:endParaRPr>
            </a:p>
            <a:p>
              <a:pPr algn="l" rtl="0">
                <a:lnSpc>
                  <a:spcPts val="2879"/>
                </a:lnSpc>
              </a:pPr>
              <a:endParaRPr lang="ja" sz="2400" b="0" i="0" u="none" strike="noStrike">
                <a:solidFill>
                  <a:srgbClr val="000000"/>
                </a:solidFill>
                <a:latin typeface="MS Gothic"/>
                <a:ea typeface="MS Gothic"/>
                <a:cs typeface="Open Sans"/>
                <a:sym typeface="Open Sans"/>
              </a:endParaRPr>
            </a:p>
            <a:p>
              <a:pPr algn="l">
                <a:lnSpc>
                  <a:spcPts val="2879"/>
                </a:lnSpc>
              </a:pPr>
              <a:endParaRPr lang="en-US" sz="2400">
                <a:solidFill>
                  <a:srgbClr val="000000"/>
                </a:solidFill>
                <a:latin typeface="Open Sans"/>
                <a:ea typeface="Open Sans"/>
                <a:cs typeface="Open Sans"/>
                <a:sym typeface="Open Sans"/>
              </a:endParaRPr>
            </a:p>
            <a:p>
              <a:pPr algn="l">
                <a:lnSpc>
                  <a:spcPts val="2879"/>
                </a:lnSpc>
              </a:pPr>
              <a:endParaRPr lang="en-US" sz="2400">
                <a:solidFill>
                  <a:srgbClr val="000000"/>
                </a:solidFill>
                <a:latin typeface="Open Sans"/>
                <a:ea typeface="Open Sans"/>
                <a:cs typeface="Open Sans"/>
                <a:sym typeface="Open Sans"/>
              </a:endParaRPr>
            </a:p>
            <a:p>
              <a:pPr algn="l">
                <a:lnSpc>
                  <a:spcPts val="2879"/>
                </a:lnSpc>
              </a:pPr>
              <a:endParaRPr lang="en-US" sz="2400">
                <a:solidFill>
                  <a:srgbClr val="000000"/>
                </a:solidFill>
                <a:latin typeface="Open Sans"/>
                <a:ea typeface="Open Sans"/>
                <a:cs typeface="Open Sans"/>
                <a:sym typeface="Open Sans"/>
              </a:endParaRPr>
            </a:p>
            <a:p>
              <a:pPr algn="l">
                <a:lnSpc>
                  <a:spcPts val="2879"/>
                </a:lnSpc>
              </a:pPr>
              <a:endParaRPr lang="en-US" sz="2400">
                <a:solidFill>
                  <a:srgbClr val="000000"/>
                </a:solidFill>
                <a:latin typeface="Open Sans"/>
                <a:ea typeface="Open Sans"/>
                <a:cs typeface="Open Sans"/>
                <a:sym typeface="Open Sans"/>
              </a:endParaRPr>
            </a:p>
          </p:txBody>
        </p:sp>
      </p:grpSp>
      <p:grpSp>
        <p:nvGrpSpPr>
          <p:cNvPr id="43" name="Group 43"/>
          <p:cNvGrpSpPr/>
          <p:nvPr/>
        </p:nvGrpSpPr>
        <p:grpSpPr>
          <a:xfrm>
            <a:off x="585396" y="7555821"/>
            <a:ext cx="5377868" cy="1945836"/>
            <a:chOff x="0" y="0"/>
            <a:chExt cx="7170490" cy="2594449"/>
          </a:xfrm>
        </p:grpSpPr>
        <p:sp>
          <p:nvSpPr>
            <p:cNvPr id="44" name="Freeform 44"/>
            <p:cNvSpPr/>
            <p:nvPr/>
          </p:nvSpPr>
          <p:spPr>
            <a:xfrm>
              <a:off x="0" y="0"/>
              <a:ext cx="7170490" cy="2594449"/>
            </a:xfrm>
            <a:custGeom>
              <a:avLst/>
              <a:gdLst/>
              <a:ahLst/>
              <a:cxnLst/>
              <a:rect l="l" t="t" r="r" b="b"/>
              <a:pathLst>
                <a:path w="7170489" h="2594449">
                  <a:moveTo>
                    <a:pt x="0" y="0"/>
                  </a:moveTo>
                  <a:lnTo>
                    <a:pt x="7170490" y="0"/>
                  </a:lnTo>
                  <a:lnTo>
                    <a:pt x="7170490" y="2594449"/>
                  </a:lnTo>
                  <a:lnTo>
                    <a:pt x="0" y="2594449"/>
                  </a:lnTo>
                  <a:close/>
                </a:path>
              </a:pathLst>
            </a:custGeom>
            <a:solidFill>
              <a:srgbClr val="000000">
                <a:alpha val="0"/>
              </a:srgbClr>
            </a:solidFill>
          </p:spPr>
          <p:txBody>
            <a:bodyPr>
              <a:noAutofit/>
            </a:bodyPr>
            <a:lstStyle/>
            <a:p>
              <a:endParaRPr/>
            </a:p>
          </p:txBody>
        </p:sp>
        <p:sp>
          <p:nvSpPr>
            <p:cNvPr id="45" name="TextBox 45"/>
            <p:cNvSpPr txBox="1"/>
            <p:nvPr/>
          </p:nvSpPr>
          <p:spPr>
            <a:xfrm>
              <a:off x="0" y="9525"/>
              <a:ext cx="7170490" cy="2584924"/>
            </a:xfrm>
            <a:prstGeom prst="rect">
              <a:avLst/>
            </a:prstGeom>
          </p:spPr>
          <p:txBody>
            <a:bodyPr lIns="0" tIns="0" rIns="0" bIns="0" rtlCol="0" anchor="t">
              <a:noAutofit/>
            </a:bodyPr>
            <a:lstStyle/>
            <a:p>
              <a:pPr algn="l" rtl="0">
                <a:lnSpc>
                  <a:spcPts val="2868"/>
                </a:lnSpc>
              </a:pPr>
              <a:r>
                <a:rPr lang="ja" sz="2400" b="1" i="0" u="none" strike="noStrike">
                  <a:solidFill>
                    <a:srgbClr val="000000"/>
                  </a:solidFill>
                  <a:latin typeface="MS Gothic"/>
                  <a:ea typeface="MS Gothic"/>
                  <a:cs typeface="Open Sans Bold"/>
                  <a:sym typeface="Open Sans Bold"/>
                </a:rPr>
                <a:t>弊社は、情熱をもって発展しながら顧客のニーズに応えるよう努めています。その中、弊社の価値観を守り、創業の精神も忘れていません。</a:t>
              </a:r>
            </a:p>
            <a:p>
              <a:pPr algn="l" rtl="0">
                <a:lnSpc>
                  <a:spcPts val="2868"/>
                </a:lnSpc>
              </a:pPr>
              <a:endParaRPr lang="ja" sz="2400" b="1" i="0" u="none" strike="noStrike">
                <a:solidFill>
                  <a:srgbClr val="000000"/>
                </a:solidFill>
                <a:latin typeface="MS Gothic"/>
                <a:ea typeface="MS Gothic"/>
                <a:cs typeface="Open Sans Bold"/>
                <a:sym typeface="Open Sans Bold"/>
              </a:endParaRPr>
            </a:p>
            <a:p>
              <a:pPr algn="l" rtl="0">
                <a:lnSpc>
                  <a:spcPts val="2868"/>
                </a:lnSpc>
              </a:pPr>
              <a:endParaRPr lang="ja" sz="2400" b="1" i="0" u="none" strike="noStrike">
                <a:solidFill>
                  <a:srgbClr val="000000"/>
                </a:solidFill>
                <a:latin typeface="MS Gothic"/>
                <a:ea typeface="MS Gothic"/>
                <a:cs typeface="Open Sans Bold"/>
                <a:sym typeface="Open Sans Bold"/>
              </a:endParaRPr>
            </a:p>
            <a:p>
              <a:pPr algn="l" rtl="0">
                <a:lnSpc>
                  <a:spcPts val="2870"/>
                </a:lnSpc>
              </a:pPr>
              <a:endParaRPr lang="ja" sz="2400" b="1" i="0" u="none" strike="noStrike">
                <a:solidFill>
                  <a:srgbClr val="000000"/>
                </a:solidFill>
                <a:latin typeface="MS Gothic"/>
                <a:ea typeface="MS Gothic"/>
                <a:cs typeface="Open Sans Bold"/>
                <a:sym typeface="Open Sans Bold"/>
              </a:endParaRPr>
            </a:p>
          </p:txBody>
        </p:sp>
      </p:grpSp>
      <p:grpSp>
        <p:nvGrpSpPr>
          <p:cNvPr id="46" name="Group 46"/>
          <p:cNvGrpSpPr/>
          <p:nvPr/>
        </p:nvGrpSpPr>
        <p:grpSpPr>
          <a:xfrm>
            <a:off x="11568250" y="7993111"/>
            <a:ext cx="7181208" cy="2004679"/>
            <a:chOff x="0" y="0"/>
            <a:chExt cx="9574945" cy="2672906"/>
          </a:xfrm>
        </p:grpSpPr>
        <p:sp>
          <p:nvSpPr>
            <p:cNvPr id="47" name="Freeform 47"/>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grpSp>
        <p:nvGrpSpPr>
          <p:cNvPr id="48" name="Group 48"/>
          <p:cNvGrpSpPr/>
          <p:nvPr/>
        </p:nvGrpSpPr>
        <p:grpSpPr>
          <a:xfrm>
            <a:off x="5963264" y="1290647"/>
            <a:ext cx="7181208" cy="2004679"/>
            <a:chOff x="0" y="0"/>
            <a:chExt cx="9574945" cy="2672906"/>
          </a:xfrm>
        </p:grpSpPr>
        <p:sp>
          <p:nvSpPr>
            <p:cNvPr id="49" name="Freeform 49"/>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sp>
        <p:nvSpPr>
          <p:cNvPr id="50" name="Freeform 50"/>
          <p:cNvSpPr/>
          <p:nvPr/>
        </p:nvSpPr>
        <p:spPr>
          <a:xfrm>
            <a:off x="14720906" y="6300943"/>
            <a:ext cx="2757839" cy="3200587"/>
          </a:xfrm>
          <a:custGeom>
            <a:avLst/>
            <a:gdLst/>
            <a:ahLst/>
            <a:cxnLst/>
            <a:rect l="l" t="t" r="r" b="b"/>
            <a:pathLst>
              <a:path w="2757839" h="3200587">
                <a:moveTo>
                  <a:pt x="0" y="0"/>
                </a:moveTo>
                <a:lnTo>
                  <a:pt x="2757840" y="0"/>
                </a:lnTo>
                <a:lnTo>
                  <a:pt x="2757840" y="3200588"/>
                </a:lnTo>
                <a:lnTo>
                  <a:pt x="0" y="3200588"/>
                </a:lnTo>
                <a:lnTo>
                  <a:pt x="0" y="0"/>
                </a:lnTo>
                <a:close/>
              </a:path>
            </a:pathLst>
          </a:custGeom>
          <a:blipFill>
            <a:blip r:embed="rId21"/>
            <a:stretch>
              <a:fillRect/>
            </a:stretch>
          </a:blipFill>
        </p:spPr>
        <p:txBody>
          <a:bodyPr>
            <a:noAutofit/>
          </a:bodyPr>
          <a:lstStyle/>
          <a:p>
            <a:endParaRPr/>
          </a:p>
        </p:txBody>
      </p:sp>
      <p:grpSp>
        <p:nvGrpSpPr>
          <p:cNvPr id="51" name="Group 51"/>
          <p:cNvGrpSpPr/>
          <p:nvPr/>
        </p:nvGrpSpPr>
        <p:grpSpPr>
          <a:xfrm>
            <a:off x="14720906" y="2089511"/>
            <a:ext cx="2757839" cy="3913300"/>
            <a:chOff x="0" y="0"/>
            <a:chExt cx="1095535" cy="1554535"/>
          </a:xfrm>
        </p:grpSpPr>
        <p:sp>
          <p:nvSpPr>
            <p:cNvPr id="52" name="Freeform 52"/>
            <p:cNvSpPr/>
            <p:nvPr/>
          </p:nvSpPr>
          <p:spPr>
            <a:xfrm>
              <a:off x="0" y="0"/>
              <a:ext cx="1095535" cy="1554535"/>
            </a:xfrm>
            <a:custGeom>
              <a:avLst/>
              <a:gdLst/>
              <a:ahLst/>
              <a:cxnLst/>
              <a:rect l="l" t="t" r="r" b="b"/>
              <a:pathLst>
                <a:path w="1095535" h="1554535">
                  <a:moveTo>
                    <a:pt x="0" y="0"/>
                  </a:moveTo>
                  <a:lnTo>
                    <a:pt x="1095535" y="0"/>
                  </a:lnTo>
                  <a:lnTo>
                    <a:pt x="1095535" y="1554535"/>
                  </a:lnTo>
                  <a:lnTo>
                    <a:pt x="0" y="1554535"/>
                  </a:lnTo>
                  <a:close/>
                </a:path>
              </a:pathLst>
            </a:custGeom>
            <a:blipFill>
              <a:blip r:embed="rId22"/>
              <a:stretch>
                <a:fillRect t="-12576" b="-12576"/>
              </a:stretch>
            </a:blipFill>
          </p:spPr>
          <p:txBody>
            <a:bodyPr>
              <a:noAutofit/>
            </a:bodyPr>
            <a:lstStyle/>
            <a:p>
              <a:endParaRPr/>
            </a:p>
          </p:txBody>
        </p:sp>
      </p:grpSp>
      <p:grpSp>
        <p:nvGrpSpPr>
          <p:cNvPr id="53" name="Group 53"/>
          <p:cNvGrpSpPr/>
          <p:nvPr/>
        </p:nvGrpSpPr>
        <p:grpSpPr>
          <a:xfrm>
            <a:off x="6911997" y="2089511"/>
            <a:ext cx="7412020" cy="7412020"/>
            <a:chOff x="0" y="0"/>
            <a:chExt cx="812800" cy="812800"/>
          </a:xfrm>
        </p:grpSpPr>
        <p:sp>
          <p:nvSpPr>
            <p:cNvPr id="54" name="Freeform 5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3"/>
              <a:stretch>
                <a:fillRect t="-17415" b="-17415"/>
              </a:stretch>
            </a:blipFill>
          </p:spPr>
          <p:txBody>
            <a:bodyPr>
              <a:noAutofit/>
            </a:bodyPr>
            <a:lstStyle/>
            <a:p>
              <a:endParaRPr/>
            </a:p>
          </p:txBody>
        </p:sp>
      </p:gr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0" y="1"/>
            <a:ext cx="18152277" cy="1248948"/>
            <a:chOff x="0" y="0"/>
            <a:chExt cx="24203036" cy="1665264"/>
          </a:xfrm>
        </p:grpSpPr>
        <p:sp>
          <p:nvSpPr>
            <p:cNvPr id="34" name="Freeform 34"/>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sp>
        <p:nvSpPr>
          <p:cNvPr id="35" name="Freeform 35"/>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18"/>
            <a:stretch>
              <a:fillRect l="-125" r="-125"/>
            </a:stretch>
          </a:blipFill>
        </p:spPr>
        <p:txBody>
          <a:bodyPr>
            <a:noAutofit/>
          </a:bodyPr>
          <a:lstStyle/>
          <a:p>
            <a:endParaRPr/>
          </a:p>
        </p:txBody>
      </p:sp>
      <p:sp>
        <p:nvSpPr>
          <p:cNvPr id="36" name="Freeform 36"/>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19">
              <a:extLst>
                <a:ext uri="{96DAC541-7B7A-43D3-8B79-37D633B846F1}">
                  <asvg:svgBlip xmlns:asvg="http://schemas.microsoft.com/office/drawing/2016/SVG/main" r:embed="rId20"/>
                </a:ext>
              </a:extLst>
            </a:blip>
            <a:stretch>
              <a:fillRect t="-110" b="-110"/>
            </a:stretch>
          </a:blipFill>
        </p:spPr>
        <p:txBody>
          <a:bodyPr>
            <a:noAutofit/>
          </a:bodyPr>
          <a:lstStyle/>
          <a:p>
            <a:endParaRPr/>
          </a:p>
        </p:txBody>
      </p:sp>
      <p:grpSp>
        <p:nvGrpSpPr>
          <p:cNvPr id="37" name="Group 37"/>
          <p:cNvGrpSpPr/>
          <p:nvPr/>
        </p:nvGrpSpPr>
        <p:grpSpPr>
          <a:xfrm>
            <a:off x="585396" y="1506442"/>
            <a:ext cx="6022648" cy="2807458"/>
            <a:chOff x="0" y="0"/>
            <a:chExt cx="8030197" cy="3743278"/>
          </a:xfrm>
        </p:grpSpPr>
        <p:sp>
          <p:nvSpPr>
            <p:cNvPr id="38" name="Freeform 38"/>
            <p:cNvSpPr/>
            <p:nvPr/>
          </p:nvSpPr>
          <p:spPr>
            <a:xfrm>
              <a:off x="0" y="0"/>
              <a:ext cx="8030197" cy="3743278"/>
            </a:xfrm>
            <a:custGeom>
              <a:avLst/>
              <a:gdLst/>
              <a:ahLst/>
              <a:cxnLst/>
              <a:rect l="l" t="t" r="r" b="b"/>
              <a:pathLst>
                <a:path w="8030197" h="3743278">
                  <a:moveTo>
                    <a:pt x="0" y="0"/>
                  </a:moveTo>
                  <a:lnTo>
                    <a:pt x="8030197" y="0"/>
                  </a:lnTo>
                  <a:lnTo>
                    <a:pt x="8030197" y="3743278"/>
                  </a:lnTo>
                  <a:lnTo>
                    <a:pt x="0" y="3743278"/>
                  </a:lnTo>
                  <a:close/>
                </a:path>
              </a:pathLst>
            </a:custGeom>
            <a:solidFill>
              <a:srgbClr val="000000">
                <a:alpha val="0"/>
              </a:srgbClr>
            </a:solidFill>
          </p:spPr>
          <p:txBody>
            <a:bodyPr>
              <a:noAutofit/>
            </a:bodyPr>
            <a:lstStyle/>
            <a:p>
              <a:endParaRPr/>
            </a:p>
          </p:txBody>
        </p:sp>
        <p:sp>
          <p:nvSpPr>
            <p:cNvPr id="39" name="TextBox 39"/>
            <p:cNvSpPr txBox="1"/>
            <p:nvPr/>
          </p:nvSpPr>
          <p:spPr>
            <a:xfrm>
              <a:off x="0" y="-104775"/>
              <a:ext cx="8030197" cy="3848053"/>
            </a:xfrm>
            <a:prstGeom prst="rect">
              <a:avLst/>
            </a:prstGeom>
          </p:spPr>
          <p:txBody>
            <a:bodyPr lIns="0" tIns="0" rIns="0" bIns="0" rtlCol="0" anchor="t">
              <a:noAutofit/>
            </a:bodyPr>
            <a:lstStyle/>
            <a:p>
              <a:pPr algn="l" rtl="0">
                <a:lnSpc>
                  <a:spcPts val="6541"/>
                </a:lnSpc>
              </a:pPr>
              <a:r>
                <a:rPr lang="ja" sz="4500" b="1" i="0" u="none" strike="noStrike" spc="112">
                  <a:solidFill>
                    <a:srgbClr val="000000"/>
                  </a:solidFill>
                  <a:latin typeface="MS Gothic"/>
                  <a:ea typeface="MS Gothic"/>
                  <a:cs typeface="Open Sans Bold"/>
                  <a:sym typeface="Open Sans Bold"/>
                </a:rPr>
                <a:t>弊社の製品</a:t>
              </a:r>
            </a:p>
            <a:p>
              <a:pPr algn="l" rtl="0">
                <a:lnSpc>
                  <a:spcPts val="3045"/>
                </a:lnSpc>
              </a:pPr>
              <a:r>
                <a:rPr lang="ja" sz="2100" b="1" i="0" u="none" strike="noStrike" spc="52">
                  <a:solidFill>
                    <a:srgbClr val="000000"/>
                  </a:solidFill>
                  <a:latin typeface="MS Gothic"/>
                  <a:ea typeface="MS Gothic"/>
                  <a:cs typeface="Open Sans Bold"/>
                  <a:sym typeface="Open Sans Bold"/>
                </a:rPr>
                <a:t>素晴らしい味と</a:t>
              </a:r>
            </a:p>
            <a:p>
              <a:pPr algn="l" rtl="0">
                <a:lnSpc>
                  <a:spcPts val="3045"/>
                </a:lnSpc>
              </a:pPr>
              <a:r>
                <a:rPr lang="ja" sz="2100" b="1" i="0" u="none" strike="noStrike" spc="52">
                  <a:solidFill>
                    <a:srgbClr val="000000"/>
                  </a:solidFill>
                  <a:latin typeface="MS Gothic"/>
                  <a:ea typeface="MS Gothic"/>
                  <a:cs typeface="Open Sans Bold"/>
                  <a:sym typeface="Open Sans Bold"/>
                </a:rPr>
                <a:t>高品質</a:t>
              </a:r>
            </a:p>
            <a:p>
              <a:pPr algn="l">
                <a:lnSpc>
                  <a:spcPts val="3045"/>
                </a:lnSpc>
              </a:pPr>
              <a:endParaRPr lang="en-US" sz="2100" b="1" spc="52">
                <a:solidFill>
                  <a:srgbClr val="000000"/>
                </a:solidFill>
                <a:latin typeface="Open Sans Bold"/>
                <a:ea typeface="Open Sans Bold"/>
                <a:cs typeface="Open Sans Bold"/>
                <a:sym typeface="Open Sans Bold"/>
              </a:endParaRPr>
            </a:p>
            <a:p>
              <a:pPr algn="l">
                <a:lnSpc>
                  <a:spcPts val="5091"/>
                </a:lnSpc>
              </a:pPr>
              <a:endParaRPr lang="en-US" sz="2100" b="1" spc="52">
                <a:solidFill>
                  <a:srgbClr val="000000"/>
                </a:solidFill>
                <a:latin typeface="Open Sans Bold"/>
                <a:ea typeface="Open Sans Bold"/>
                <a:cs typeface="Open Sans Bold"/>
                <a:sym typeface="Open Sans Bold"/>
              </a:endParaRPr>
            </a:p>
          </p:txBody>
        </p:sp>
      </p:grpSp>
      <p:grpSp>
        <p:nvGrpSpPr>
          <p:cNvPr id="40" name="Group 40"/>
          <p:cNvGrpSpPr/>
          <p:nvPr/>
        </p:nvGrpSpPr>
        <p:grpSpPr>
          <a:xfrm>
            <a:off x="596332" y="3295088"/>
            <a:ext cx="5458176" cy="3696825"/>
            <a:chOff x="0" y="-406115"/>
            <a:chExt cx="7277568" cy="4929101"/>
          </a:xfrm>
        </p:grpSpPr>
        <p:sp>
          <p:nvSpPr>
            <p:cNvPr id="41" name="Freeform 41"/>
            <p:cNvSpPr/>
            <p:nvPr/>
          </p:nvSpPr>
          <p:spPr>
            <a:xfrm>
              <a:off x="0" y="0"/>
              <a:ext cx="7277567" cy="4522986"/>
            </a:xfrm>
            <a:custGeom>
              <a:avLst/>
              <a:gdLst/>
              <a:ahLst/>
              <a:cxnLst/>
              <a:rect l="l" t="t" r="r" b="b"/>
              <a:pathLst>
                <a:path w="7277566" h="4522986">
                  <a:moveTo>
                    <a:pt x="0" y="0"/>
                  </a:moveTo>
                  <a:lnTo>
                    <a:pt x="7277567" y="0"/>
                  </a:lnTo>
                  <a:lnTo>
                    <a:pt x="7277567" y="4522986"/>
                  </a:lnTo>
                  <a:lnTo>
                    <a:pt x="0" y="4522986"/>
                  </a:lnTo>
                  <a:close/>
                </a:path>
              </a:pathLst>
            </a:custGeom>
            <a:solidFill>
              <a:srgbClr val="000000">
                <a:alpha val="0"/>
              </a:srgbClr>
            </a:solidFill>
          </p:spPr>
          <p:txBody>
            <a:bodyPr>
              <a:noAutofit/>
            </a:bodyPr>
            <a:lstStyle/>
            <a:p>
              <a:endParaRPr/>
            </a:p>
          </p:txBody>
        </p:sp>
        <p:sp>
          <p:nvSpPr>
            <p:cNvPr id="42" name="TextBox 42"/>
            <p:cNvSpPr txBox="1"/>
            <p:nvPr/>
          </p:nvSpPr>
          <p:spPr>
            <a:xfrm>
              <a:off x="0" y="-406115"/>
              <a:ext cx="7277568" cy="4513461"/>
            </a:xfrm>
            <a:prstGeom prst="rect">
              <a:avLst/>
            </a:prstGeom>
          </p:spPr>
          <p:txBody>
            <a:bodyPr lIns="0" tIns="0" rIns="0" bIns="0" rtlCol="0" anchor="t">
              <a:noAutofit/>
            </a:bodyPr>
            <a:lstStyle/>
            <a:p>
              <a:pPr algn="l" rtl="0">
                <a:lnSpc>
                  <a:spcPts val="2879"/>
                </a:lnSpc>
              </a:pPr>
              <a:r>
                <a:rPr lang="ja" sz="2400" b="0" i="0" u="none" strike="noStrike" dirty="0">
                  <a:solidFill>
                    <a:srgbClr val="000000"/>
                  </a:solidFill>
                  <a:latin typeface="MS Gothic"/>
                  <a:ea typeface="MS Gothic"/>
                  <a:cs typeface="Open Sans"/>
                  <a:sym typeface="Open Sans"/>
                </a:rPr>
                <a:t>&gt; 菜種油</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ニオイクロタネソウ油</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ヘンプ・オイル</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黄金亜麻仁油</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月見草油</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サジー油</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くるみ油</a:t>
              </a:r>
              <a:endParaRPr lang="en-US" sz="2400" dirty="0">
                <a:solidFill>
                  <a:srgbClr val="000000"/>
                </a:solidFill>
                <a:latin typeface="Open Sans"/>
                <a:ea typeface="Open Sans"/>
                <a:cs typeface="Open Sans"/>
                <a:sym typeface="Open Sans"/>
              </a:endParaRPr>
            </a:p>
            <a:p>
              <a:pPr algn="l" rtl="0">
                <a:lnSpc>
                  <a:spcPts val="2879"/>
                </a:lnSpc>
              </a:pPr>
              <a:r>
                <a:rPr lang="ja" sz="2400" b="0" i="0" u="none" strike="noStrike" dirty="0">
                  <a:solidFill>
                    <a:srgbClr val="000000"/>
                  </a:solidFill>
                  <a:latin typeface="MS Gothic"/>
                  <a:ea typeface="MS Gothic"/>
                  <a:cs typeface="Open Sans"/>
                  <a:sym typeface="Open Sans"/>
                </a:rPr>
                <a:t>&gt; ひまわり油</a:t>
              </a:r>
              <a:endParaRPr lang="en-US" sz="2400" dirty="0">
                <a:solidFill>
                  <a:srgbClr val="000000"/>
                </a:solidFill>
                <a:latin typeface="Open Sans"/>
                <a:ea typeface="Open Sans"/>
                <a:cs typeface="Open Sans"/>
                <a:sym typeface="Open Sans"/>
              </a:endParaRPr>
            </a:p>
          </p:txBody>
        </p:sp>
      </p:grpSp>
      <p:grpSp>
        <p:nvGrpSpPr>
          <p:cNvPr id="43" name="Group 43"/>
          <p:cNvGrpSpPr/>
          <p:nvPr/>
        </p:nvGrpSpPr>
        <p:grpSpPr>
          <a:xfrm>
            <a:off x="585395" y="6591300"/>
            <a:ext cx="6134355" cy="3031686"/>
            <a:chOff x="0" y="0"/>
            <a:chExt cx="7170490" cy="4042249"/>
          </a:xfrm>
        </p:grpSpPr>
        <p:sp>
          <p:nvSpPr>
            <p:cNvPr id="44" name="Freeform 44"/>
            <p:cNvSpPr/>
            <p:nvPr/>
          </p:nvSpPr>
          <p:spPr>
            <a:xfrm>
              <a:off x="0" y="0"/>
              <a:ext cx="7170490" cy="4042249"/>
            </a:xfrm>
            <a:custGeom>
              <a:avLst/>
              <a:gdLst/>
              <a:ahLst/>
              <a:cxnLst/>
              <a:rect l="l" t="t" r="r" b="b"/>
              <a:pathLst>
                <a:path w="7170489" h="4042249">
                  <a:moveTo>
                    <a:pt x="0" y="0"/>
                  </a:moveTo>
                  <a:lnTo>
                    <a:pt x="7170490" y="0"/>
                  </a:lnTo>
                  <a:lnTo>
                    <a:pt x="7170490" y="4042249"/>
                  </a:lnTo>
                  <a:lnTo>
                    <a:pt x="0" y="4042249"/>
                  </a:lnTo>
                  <a:close/>
                </a:path>
              </a:pathLst>
            </a:custGeom>
            <a:solidFill>
              <a:srgbClr val="000000">
                <a:alpha val="0"/>
              </a:srgbClr>
            </a:solidFill>
          </p:spPr>
          <p:txBody>
            <a:bodyPr>
              <a:noAutofit/>
            </a:bodyPr>
            <a:lstStyle/>
            <a:p>
              <a:endParaRPr/>
            </a:p>
          </p:txBody>
        </p:sp>
        <p:sp>
          <p:nvSpPr>
            <p:cNvPr id="45" name="TextBox 45"/>
            <p:cNvSpPr txBox="1"/>
            <p:nvPr/>
          </p:nvSpPr>
          <p:spPr>
            <a:xfrm>
              <a:off x="0" y="9525"/>
              <a:ext cx="7170490" cy="4032724"/>
            </a:xfrm>
            <a:prstGeom prst="rect">
              <a:avLst/>
            </a:prstGeom>
          </p:spPr>
          <p:txBody>
            <a:bodyPr lIns="0" tIns="0" rIns="0" bIns="0" rtlCol="0" anchor="t">
              <a:noAutofit/>
            </a:bodyPr>
            <a:lstStyle/>
            <a:p>
              <a:pPr algn="l" rtl="0">
                <a:lnSpc>
                  <a:spcPts val="2868"/>
                </a:lnSpc>
              </a:pPr>
              <a:r>
                <a:rPr lang="ja" sz="2400" b="0" i="0" u="none" strike="noStrike" dirty="0">
                  <a:solidFill>
                    <a:srgbClr val="000000"/>
                  </a:solidFill>
                  <a:latin typeface="MS Gothic"/>
                  <a:ea typeface="MS Gothic"/>
                  <a:cs typeface="Open Sans Bold"/>
                  <a:sym typeface="Open Sans Bold"/>
                </a:rPr>
                <a:t>&gt; 黒トリュフ入りオリーブ・オイル</a:t>
              </a:r>
              <a:endParaRPr lang="en-US" sz="2400" dirty="0">
                <a:solidFill>
                  <a:srgbClr val="000000"/>
                </a:solidFill>
                <a:latin typeface="Open Sans Bold"/>
                <a:ea typeface="Open Sans Bold"/>
                <a:cs typeface="Open Sans Bold"/>
                <a:sym typeface="Open Sans Bold"/>
              </a:endParaRPr>
            </a:p>
            <a:p>
              <a:pPr algn="l" rtl="0">
                <a:lnSpc>
                  <a:spcPts val="2868"/>
                </a:lnSpc>
              </a:pPr>
              <a:r>
                <a:rPr lang="ja" sz="2400" b="0" i="0" u="none" strike="noStrike" dirty="0">
                  <a:solidFill>
                    <a:srgbClr val="000000"/>
                  </a:solidFill>
                  <a:latin typeface="MS Gothic"/>
                  <a:ea typeface="MS Gothic"/>
                  <a:cs typeface="Open Sans Bold"/>
                  <a:sym typeface="Open Sans Bold"/>
                </a:rPr>
                <a:t>&gt; 「Rosciola」オリーブから得られたオリーブ・オイル</a:t>
              </a:r>
              <a:endParaRPr lang="en-US" sz="2400" dirty="0">
                <a:solidFill>
                  <a:srgbClr val="000000"/>
                </a:solidFill>
                <a:latin typeface="Open Sans Bold"/>
                <a:ea typeface="Open Sans Bold"/>
                <a:cs typeface="Open Sans Bold"/>
                <a:sym typeface="Open Sans Bold"/>
              </a:endParaRPr>
            </a:p>
            <a:p>
              <a:pPr algn="l" rtl="0">
                <a:lnSpc>
                  <a:spcPts val="2868"/>
                </a:lnSpc>
              </a:pPr>
              <a:r>
                <a:rPr lang="ja" sz="2400" b="0" i="0" u="none" strike="noStrike" dirty="0">
                  <a:solidFill>
                    <a:srgbClr val="000000"/>
                  </a:solidFill>
                  <a:latin typeface="MS Gothic"/>
                  <a:ea typeface="MS Gothic"/>
                  <a:cs typeface="Open Sans Bold"/>
                  <a:sym typeface="Open Sans Bold"/>
                </a:rPr>
                <a:t>&gt; 「Evoo」オリーブから得られたオリーブ・オイル</a:t>
              </a:r>
              <a:endParaRPr lang="en-US" sz="2400" dirty="0">
                <a:solidFill>
                  <a:srgbClr val="000000"/>
                </a:solidFill>
                <a:latin typeface="Open Sans Bold"/>
                <a:ea typeface="Open Sans Bold"/>
                <a:cs typeface="Open Sans Bold"/>
                <a:sym typeface="Open Sans Bold"/>
              </a:endParaRPr>
            </a:p>
            <a:p>
              <a:pPr algn="l" rtl="0">
                <a:lnSpc>
                  <a:spcPts val="2868"/>
                </a:lnSpc>
              </a:pPr>
              <a:r>
                <a:rPr lang="ja" sz="2400" b="0" i="0" u="none" strike="noStrike" dirty="0">
                  <a:solidFill>
                    <a:srgbClr val="000000"/>
                  </a:solidFill>
                  <a:latin typeface="MS Gothic"/>
                  <a:ea typeface="MS Gothic"/>
                  <a:cs typeface="Open Sans Bold"/>
                  <a:sym typeface="Open Sans Bold"/>
                </a:rPr>
                <a:t>&gt; ヤマドリタケ入りオリーブ・オイル</a:t>
              </a:r>
              <a:endParaRPr lang="en-US" sz="2400" dirty="0">
                <a:solidFill>
                  <a:srgbClr val="000000"/>
                </a:solidFill>
                <a:latin typeface="Open Sans Bold"/>
                <a:ea typeface="Open Sans Bold"/>
                <a:cs typeface="Open Sans Bold"/>
                <a:sym typeface="Open Sans Bold"/>
              </a:endParaRPr>
            </a:p>
            <a:p>
              <a:pPr algn="l" rtl="0">
                <a:lnSpc>
                  <a:spcPts val="2868"/>
                </a:lnSpc>
              </a:pPr>
              <a:r>
                <a:rPr lang="ja" sz="2400" b="0" i="0" u="none" strike="noStrike" dirty="0">
                  <a:solidFill>
                    <a:srgbClr val="000000"/>
                  </a:solidFill>
                  <a:latin typeface="MS Gothic"/>
                  <a:ea typeface="MS Gothic"/>
                  <a:cs typeface="Open Sans Bold"/>
                  <a:sym typeface="Open Sans Bold"/>
                </a:rPr>
                <a:t>&gt; ニンニク：オリーブ・オイルをベースにした調味料</a:t>
              </a:r>
              <a:endParaRPr lang="en-US" sz="2400" dirty="0">
                <a:solidFill>
                  <a:srgbClr val="000000"/>
                </a:solidFill>
                <a:latin typeface="Open Sans Bold"/>
                <a:ea typeface="Open Sans Bold"/>
                <a:cs typeface="Open Sans Bold"/>
                <a:sym typeface="Open Sans Bold"/>
              </a:endParaRPr>
            </a:p>
            <a:p>
              <a:pPr algn="l" rtl="0">
                <a:lnSpc>
                  <a:spcPts val="2870"/>
                </a:lnSpc>
              </a:pPr>
              <a:r>
                <a:rPr lang="ja" sz="2400" b="0" i="0" u="none" strike="noStrike" dirty="0">
                  <a:solidFill>
                    <a:srgbClr val="000000"/>
                  </a:solidFill>
                  <a:latin typeface="MS Gothic"/>
                  <a:ea typeface="MS Gothic"/>
                  <a:cs typeface="Open Sans Bold"/>
                  <a:sym typeface="Open Sans Bold"/>
                </a:rPr>
                <a:t>&gt; タマネギ：オリーブ・オイルをベースにした調味料</a:t>
              </a:r>
              <a:endParaRPr lang="en-US" sz="2400" dirty="0">
                <a:solidFill>
                  <a:srgbClr val="000000"/>
                </a:solidFill>
                <a:latin typeface="Open Sans Bold"/>
                <a:ea typeface="Open Sans Bold"/>
                <a:cs typeface="Open Sans Bold"/>
                <a:sym typeface="Open Sans Bold"/>
              </a:endParaRPr>
            </a:p>
          </p:txBody>
        </p:sp>
      </p:grpSp>
      <p:grpSp>
        <p:nvGrpSpPr>
          <p:cNvPr id="46" name="Group 46"/>
          <p:cNvGrpSpPr/>
          <p:nvPr/>
        </p:nvGrpSpPr>
        <p:grpSpPr>
          <a:xfrm>
            <a:off x="11568250" y="7993111"/>
            <a:ext cx="7181208" cy="2004679"/>
            <a:chOff x="0" y="0"/>
            <a:chExt cx="9574945" cy="2672906"/>
          </a:xfrm>
        </p:grpSpPr>
        <p:sp>
          <p:nvSpPr>
            <p:cNvPr id="47" name="Freeform 47"/>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grpSp>
        <p:nvGrpSpPr>
          <p:cNvPr id="48" name="Group 48"/>
          <p:cNvGrpSpPr/>
          <p:nvPr/>
        </p:nvGrpSpPr>
        <p:grpSpPr>
          <a:xfrm>
            <a:off x="5963264" y="1290647"/>
            <a:ext cx="7181208" cy="2004679"/>
            <a:chOff x="0" y="0"/>
            <a:chExt cx="9574945" cy="2672906"/>
          </a:xfrm>
        </p:grpSpPr>
        <p:sp>
          <p:nvSpPr>
            <p:cNvPr id="49" name="Freeform 49"/>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sp>
        <p:nvSpPr>
          <p:cNvPr id="50" name="Freeform 50"/>
          <p:cNvSpPr/>
          <p:nvPr/>
        </p:nvSpPr>
        <p:spPr>
          <a:xfrm>
            <a:off x="14866992" y="6116018"/>
            <a:ext cx="2656652" cy="3380774"/>
          </a:xfrm>
          <a:custGeom>
            <a:avLst/>
            <a:gdLst/>
            <a:ahLst/>
            <a:cxnLst/>
            <a:rect l="l" t="t" r="r" b="b"/>
            <a:pathLst>
              <a:path w="2656652" h="3380774">
                <a:moveTo>
                  <a:pt x="0" y="0"/>
                </a:moveTo>
                <a:lnTo>
                  <a:pt x="2656652" y="0"/>
                </a:lnTo>
                <a:lnTo>
                  <a:pt x="2656652" y="3380774"/>
                </a:lnTo>
                <a:lnTo>
                  <a:pt x="0" y="3380774"/>
                </a:lnTo>
                <a:lnTo>
                  <a:pt x="0" y="0"/>
                </a:lnTo>
                <a:close/>
              </a:path>
            </a:pathLst>
          </a:custGeom>
          <a:blipFill>
            <a:blip r:embed="rId21"/>
            <a:stretch>
              <a:fillRect l="-12360" t="-10072" r="-8631" b="-16697"/>
            </a:stretch>
          </a:blipFill>
          <a:effectLst>
            <a:outerShdw blurRad="50800" dist="38100" dir="2700000" algn="tl" rotWithShape="0">
              <a:prstClr val="black">
                <a:alpha val="40000"/>
              </a:prstClr>
            </a:outerShdw>
          </a:effectLst>
        </p:spPr>
        <p:txBody>
          <a:bodyPr>
            <a:noAutofit/>
          </a:bodyPr>
          <a:lstStyle/>
          <a:p>
            <a:endParaRPr/>
          </a:p>
        </p:txBody>
      </p:sp>
      <p:grpSp>
        <p:nvGrpSpPr>
          <p:cNvPr id="51" name="Group 51"/>
          <p:cNvGrpSpPr/>
          <p:nvPr/>
        </p:nvGrpSpPr>
        <p:grpSpPr>
          <a:xfrm>
            <a:off x="14866992" y="1895988"/>
            <a:ext cx="2611755" cy="3706010"/>
            <a:chOff x="0" y="0"/>
            <a:chExt cx="1095535" cy="1554535"/>
          </a:xfrm>
          <a:effectLst>
            <a:outerShdw blurRad="50800" dist="38100" dir="2700000" algn="tl" rotWithShape="0">
              <a:prstClr val="black">
                <a:alpha val="40000"/>
              </a:prstClr>
            </a:outerShdw>
          </a:effectLst>
        </p:grpSpPr>
        <p:sp>
          <p:nvSpPr>
            <p:cNvPr id="52" name="Freeform 52"/>
            <p:cNvSpPr/>
            <p:nvPr/>
          </p:nvSpPr>
          <p:spPr>
            <a:xfrm>
              <a:off x="0" y="0"/>
              <a:ext cx="1095535" cy="1554535"/>
            </a:xfrm>
            <a:custGeom>
              <a:avLst/>
              <a:gdLst/>
              <a:ahLst/>
              <a:cxnLst/>
              <a:rect l="l" t="t" r="r" b="b"/>
              <a:pathLst>
                <a:path w="1095535" h="1554535">
                  <a:moveTo>
                    <a:pt x="0" y="0"/>
                  </a:moveTo>
                  <a:lnTo>
                    <a:pt x="1095535" y="0"/>
                  </a:lnTo>
                  <a:lnTo>
                    <a:pt x="1095535" y="1554535"/>
                  </a:lnTo>
                  <a:lnTo>
                    <a:pt x="0" y="1554535"/>
                  </a:lnTo>
                  <a:close/>
                </a:path>
              </a:pathLst>
            </a:custGeom>
            <a:blipFill>
              <a:blip r:embed="rId22"/>
              <a:stretch>
                <a:fillRect r="-10424" b="-32459"/>
              </a:stretch>
            </a:blipFill>
          </p:spPr>
          <p:txBody>
            <a:bodyPr>
              <a:noAutofit/>
            </a:bodyPr>
            <a:lstStyle/>
            <a:p>
              <a:endParaRPr/>
            </a:p>
          </p:txBody>
        </p:sp>
      </p:grpSp>
      <p:grpSp>
        <p:nvGrpSpPr>
          <p:cNvPr id="53" name="Group 53"/>
          <p:cNvGrpSpPr/>
          <p:nvPr/>
        </p:nvGrpSpPr>
        <p:grpSpPr>
          <a:xfrm>
            <a:off x="6793223" y="2084773"/>
            <a:ext cx="7412020" cy="7412020"/>
            <a:chOff x="0" y="0"/>
            <a:chExt cx="812800" cy="812800"/>
          </a:xfrm>
          <a:effectLst>
            <a:outerShdw blurRad="50800" dist="38100" dir="2700000" algn="tl" rotWithShape="0">
              <a:prstClr val="black">
                <a:alpha val="40000"/>
              </a:prstClr>
            </a:outerShdw>
          </a:effectLst>
        </p:grpSpPr>
        <p:sp>
          <p:nvSpPr>
            <p:cNvPr id="54" name="Freeform 5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3"/>
              <a:stretch>
                <a:fillRect r="-34602"/>
              </a:stretch>
            </a:blipFill>
          </p:spPr>
          <p:txBody>
            <a:bodyPr>
              <a:noAutofit/>
            </a:bodyPr>
            <a:lstStyle/>
            <a:p>
              <a:endParaRPr/>
            </a:p>
          </p:txBody>
        </p:sp>
      </p:grpSp>
      <p:sp>
        <p:nvSpPr>
          <p:cNvPr id="55" name="TextBox 55"/>
          <p:cNvSpPr txBox="1"/>
          <p:nvPr/>
        </p:nvSpPr>
        <p:spPr>
          <a:xfrm>
            <a:off x="3769961" y="3228264"/>
            <a:ext cx="2653903" cy="1668780"/>
          </a:xfrm>
          <a:prstGeom prst="rect">
            <a:avLst/>
          </a:prstGeom>
        </p:spPr>
        <p:txBody>
          <a:bodyPr lIns="0" tIns="0" rIns="0" bIns="0" rtlCol="0" anchor="t">
            <a:noAutofit/>
          </a:bodyPr>
          <a:lstStyle/>
          <a:p>
            <a:pPr rtl="0">
              <a:lnSpc>
                <a:spcPts val="2640"/>
              </a:lnSpc>
              <a:spcBef>
                <a:spcPct val="0"/>
              </a:spcBef>
            </a:pPr>
            <a:r>
              <a:rPr lang="ja" sz="2400" b="0" i="0" u="none" strike="noStrike">
                <a:solidFill>
                  <a:srgbClr val="000000"/>
                </a:solidFill>
                <a:latin typeface="MS Gothic"/>
                <a:ea typeface="MS Gothic"/>
                <a:cs typeface="Open Sans"/>
                <a:sym typeface="Open Sans"/>
              </a:rPr>
              <a:t>&gt; 辛いパプリカシードオイル</a:t>
            </a:r>
            <a:endParaRPr lang="en-US" sz="2400">
              <a:solidFill>
                <a:srgbClr val="000000"/>
              </a:solidFill>
              <a:latin typeface="Open Sans"/>
              <a:ea typeface="Open Sans"/>
              <a:cs typeface="Open Sans"/>
              <a:sym typeface="Open Sans"/>
            </a:endParaRPr>
          </a:p>
          <a:p>
            <a:pPr rtl="0">
              <a:lnSpc>
                <a:spcPts val="2640"/>
              </a:lnSpc>
              <a:spcBef>
                <a:spcPct val="0"/>
              </a:spcBef>
            </a:pPr>
            <a:endParaRPr lang="en-US" sz="2400">
              <a:solidFill>
                <a:srgbClr val="000000"/>
              </a:solidFill>
              <a:latin typeface="Open Sans"/>
              <a:ea typeface="Open Sans"/>
              <a:cs typeface="Open Sans"/>
              <a:sym typeface="Open Sans"/>
            </a:endParaRPr>
          </a:p>
          <a:p>
            <a:pPr rtl="0">
              <a:lnSpc>
                <a:spcPts val="2640"/>
              </a:lnSpc>
              <a:spcBef>
                <a:spcPct val="0"/>
              </a:spcBef>
            </a:pPr>
            <a:r>
              <a:rPr lang="ja" sz="2400" b="0" i="0" u="none" strike="noStrike">
                <a:solidFill>
                  <a:srgbClr val="000000"/>
                </a:solidFill>
                <a:latin typeface="MS Gothic"/>
                <a:ea typeface="MS Gothic"/>
                <a:cs typeface="Open Sans"/>
                <a:sym typeface="Open Sans"/>
              </a:rPr>
              <a:t>&gt; 甘いパプリカシードオイル</a:t>
            </a:r>
          </a:p>
          <a:p>
            <a:pPr rtl="0">
              <a:lnSpc>
                <a:spcPts val="2640"/>
              </a:lnSpc>
              <a:spcBef>
                <a:spcPct val="0"/>
              </a:spcBef>
            </a:pPr>
            <a:endParaRPr lang="en-US" sz="2400">
              <a:solidFill>
                <a:srgbClr val="000000"/>
              </a:solidFill>
              <a:latin typeface="Open Sans"/>
              <a:ea typeface="Open Sans"/>
              <a:cs typeface="Open Sans"/>
              <a:sym typeface="Open Sans"/>
            </a:endParaRPr>
          </a:p>
          <a:p>
            <a:pPr rtl="0">
              <a:lnSpc>
                <a:spcPts val="2640"/>
              </a:lnSpc>
              <a:spcBef>
                <a:spcPct val="0"/>
              </a:spcBef>
            </a:pPr>
            <a:r>
              <a:rPr lang="ja" sz="2400" b="0" i="0" u="none" strike="noStrike">
                <a:solidFill>
                  <a:srgbClr val="000000"/>
                </a:solidFill>
                <a:latin typeface="MS Gothic"/>
                <a:ea typeface="MS Gothic"/>
                <a:cs typeface="Open Sans"/>
                <a:sym typeface="Open Sans"/>
              </a:rPr>
              <a:t>&gt; パンプキンシードオイル</a:t>
            </a:r>
            <a:endParaRPr lang="en-US" sz="2400">
              <a:solidFill>
                <a:srgbClr val="000000"/>
              </a:solidFill>
              <a:latin typeface="Open Sans"/>
              <a:ea typeface="Open Sans"/>
              <a:cs typeface="Open Sans"/>
              <a:sym typeface="Open Sans"/>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0" y="1"/>
            <a:ext cx="18152277" cy="1248948"/>
            <a:chOff x="0" y="0"/>
            <a:chExt cx="24203036" cy="1665264"/>
          </a:xfrm>
        </p:grpSpPr>
        <p:sp>
          <p:nvSpPr>
            <p:cNvPr id="34" name="Freeform 34"/>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sp>
        <p:nvSpPr>
          <p:cNvPr id="35" name="Freeform 35"/>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18"/>
            <a:stretch>
              <a:fillRect l="-125" r="-125"/>
            </a:stretch>
          </a:blipFill>
        </p:spPr>
        <p:txBody>
          <a:bodyPr>
            <a:noAutofit/>
          </a:bodyPr>
          <a:lstStyle/>
          <a:p>
            <a:endParaRPr/>
          </a:p>
        </p:txBody>
      </p:sp>
      <p:sp>
        <p:nvSpPr>
          <p:cNvPr id="36" name="Freeform 36"/>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19">
              <a:extLst>
                <a:ext uri="{96DAC541-7B7A-43D3-8B79-37D633B846F1}">
                  <asvg:svgBlip xmlns:asvg="http://schemas.microsoft.com/office/drawing/2016/SVG/main" r:embed="rId20"/>
                </a:ext>
              </a:extLst>
            </a:blip>
            <a:stretch>
              <a:fillRect t="-110" b="-110"/>
            </a:stretch>
          </a:blipFill>
        </p:spPr>
        <p:txBody>
          <a:bodyPr>
            <a:noAutofit/>
          </a:bodyPr>
          <a:lstStyle/>
          <a:p>
            <a:endParaRPr/>
          </a:p>
        </p:txBody>
      </p:sp>
      <p:grpSp>
        <p:nvGrpSpPr>
          <p:cNvPr id="37" name="Group 37"/>
          <p:cNvGrpSpPr/>
          <p:nvPr/>
        </p:nvGrpSpPr>
        <p:grpSpPr>
          <a:xfrm>
            <a:off x="5729699" y="1279125"/>
            <a:ext cx="9162048" cy="1902513"/>
            <a:chOff x="0" y="0"/>
            <a:chExt cx="12216063" cy="2536684"/>
          </a:xfrm>
        </p:grpSpPr>
        <p:sp>
          <p:nvSpPr>
            <p:cNvPr id="38" name="Freeform 38"/>
            <p:cNvSpPr/>
            <p:nvPr/>
          </p:nvSpPr>
          <p:spPr>
            <a:xfrm>
              <a:off x="0" y="0"/>
              <a:ext cx="12216064" cy="2536684"/>
            </a:xfrm>
            <a:custGeom>
              <a:avLst/>
              <a:gdLst/>
              <a:ahLst/>
              <a:cxnLst/>
              <a:rect l="l" t="t" r="r" b="b"/>
              <a:pathLst>
                <a:path w="12216064" h="2536684">
                  <a:moveTo>
                    <a:pt x="0" y="0"/>
                  </a:moveTo>
                  <a:lnTo>
                    <a:pt x="12216064" y="0"/>
                  </a:lnTo>
                  <a:lnTo>
                    <a:pt x="12216064" y="2536684"/>
                  </a:lnTo>
                  <a:lnTo>
                    <a:pt x="0" y="2536684"/>
                  </a:lnTo>
                  <a:close/>
                </a:path>
              </a:pathLst>
            </a:custGeom>
            <a:solidFill>
              <a:srgbClr val="000000">
                <a:alpha val="0"/>
              </a:srgbClr>
            </a:solidFill>
          </p:spPr>
          <p:txBody>
            <a:bodyPr>
              <a:noAutofit/>
            </a:bodyPr>
            <a:lstStyle/>
            <a:p>
              <a:endParaRPr/>
            </a:p>
          </p:txBody>
        </p:sp>
        <p:sp>
          <p:nvSpPr>
            <p:cNvPr id="39" name="TextBox 39"/>
            <p:cNvSpPr txBox="1"/>
            <p:nvPr/>
          </p:nvSpPr>
          <p:spPr>
            <a:xfrm>
              <a:off x="0" y="57150"/>
              <a:ext cx="12216063" cy="2479534"/>
            </a:xfrm>
            <a:prstGeom prst="rect">
              <a:avLst/>
            </a:prstGeom>
          </p:spPr>
          <p:txBody>
            <a:bodyPr lIns="0" tIns="0" rIns="0" bIns="0" rtlCol="0" anchor="t">
              <a:noAutofit/>
            </a:bodyPr>
            <a:lstStyle/>
            <a:p>
              <a:pPr algn="l" rtl="0">
                <a:lnSpc>
                  <a:spcPts val="6049"/>
                </a:lnSpc>
              </a:pPr>
              <a:r>
                <a:rPr lang="ja" sz="5400" b="1" i="0" u="none" strike="noStrike">
                  <a:solidFill>
                    <a:srgbClr val="000000"/>
                  </a:solidFill>
                  <a:latin typeface="MS Gothic"/>
                  <a:ea typeface="MS Gothic"/>
                  <a:cs typeface="Open Sans Bold"/>
                  <a:sym typeface="Open Sans Bold"/>
                </a:rPr>
                <a:t>弊社の目標</a:t>
              </a:r>
            </a:p>
            <a:p>
              <a:pPr algn="l">
                <a:lnSpc>
                  <a:spcPts val="6049"/>
                </a:lnSpc>
              </a:pPr>
              <a:endParaRPr lang="en-US" sz="5499" b="1">
                <a:solidFill>
                  <a:srgbClr val="000000"/>
                </a:solidFill>
                <a:latin typeface="Open Sans Bold"/>
                <a:ea typeface="Open Sans Bold"/>
                <a:cs typeface="Open Sans Bold"/>
                <a:sym typeface="Open Sans Bold"/>
              </a:endParaRPr>
            </a:p>
          </p:txBody>
        </p:sp>
      </p:grpSp>
      <p:grpSp>
        <p:nvGrpSpPr>
          <p:cNvPr id="40" name="Group 40"/>
          <p:cNvGrpSpPr/>
          <p:nvPr/>
        </p:nvGrpSpPr>
        <p:grpSpPr>
          <a:xfrm>
            <a:off x="5729699" y="2965343"/>
            <a:ext cx="11767953" cy="4395796"/>
            <a:chOff x="0" y="0"/>
            <a:chExt cx="15690604" cy="5861062"/>
          </a:xfrm>
        </p:grpSpPr>
        <p:sp>
          <p:nvSpPr>
            <p:cNvPr id="41" name="Freeform 41"/>
            <p:cNvSpPr/>
            <p:nvPr/>
          </p:nvSpPr>
          <p:spPr>
            <a:xfrm>
              <a:off x="0" y="0"/>
              <a:ext cx="15690604" cy="5861061"/>
            </a:xfrm>
            <a:custGeom>
              <a:avLst/>
              <a:gdLst/>
              <a:ahLst/>
              <a:cxnLst/>
              <a:rect l="l" t="t" r="r" b="b"/>
              <a:pathLst>
                <a:path w="15690604" h="5861061">
                  <a:moveTo>
                    <a:pt x="0" y="0"/>
                  </a:moveTo>
                  <a:lnTo>
                    <a:pt x="15690604" y="0"/>
                  </a:lnTo>
                  <a:lnTo>
                    <a:pt x="15690604" y="5861061"/>
                  </a:lnTo>
                  <a:lnTo>
                    <a:pt x="0" y="5861061"/>
                  </a:lnTo>
                  <a:close/>
                </a:path>
              </a:pathLst>
            </a:custGeom>
            <a:solidFill>
              <a:srgbClr val="000000">
                <a:alpha val="0"/>
              </a:srgbClr>
            </a:solidFill>
          </p:spPr>
          <p:txBody>
            <a:bodyPr>
              <a:noAutofit/>
            </a:bodyPr>
            <a:lstStyle/>
            <a:p>
              <a:endParaRPr/>
            </a:p>
          </p:txBody>
        </p:sp>
        <p:sp>
          <p:nvSpPr>
            <p:cNvPr id="42" name="TextBox 42"/>
            <p:cNvSpPr txBox="1"/>
            <p:nvPr/>
          </p:nvSpPr>
          <p:spPr>
            <a:xfrm>
              <a:off x="0" y="9525"/>
              <a:ext cx="15690604" cy="5851537"/>
            </a:xfrm>
            <a:prstGeom prst="rect">
              <a:avLst/>
            </a:prstGeom>
          </p:spPr>
          <p:txBody>
            <a:bodyPr lIns="0" tIns="0" rIns="0" bIns="0" rtlCol="0" anchor="t">
              <a:noAutofit/>
            </a:bodyPr>
            <a:lstStyle/>
            <a:p>
              <a:pPr algn="l" rtl="0">
                <a:lnSpc>
                  <a:spcPts val="2879"/>
                </a:lnSpc>
              </a:pPr>
              <a:r>
                <a:rPr lang="ja" sz="2400" b="0" i="0" u="sng" strike="noStrike">
                  <a:solidFill>
                    <a:srgbClr val="000000"/>
                  </a:solidFill>
                  <a:latin typeface="MS Gothic"/>
                  <a:ea typeface="MS Gothic"/>
                  <a:cs typeface="Open Sans"/>
                  <a:sym typeface="Open Sans"/>
                </a:rPr>
                <a:t>天然代替品の推進</a:t>
              </a:r>
            </a:p>
            <a:p>
              <a:pPr algn="l" rtl="0">
                <a:lnSpc>
                  <a:spcPts val="2879"/>
                </a:lnSpc>
              </a:pPr>
              <a:r>
                <a:rPr lang="ja" sz="2400" b="0" i="0" u="none" strike="noStrike">
                  <a:solidFill>
                    <a:srgbClr val="000000"/>
                  </a:solidFill>
                  <a:latin typeface="MS Gothic"/>
                  <a:ea typeface="MS Gothic"/>
                  <a:cs typeface="Open Sans"/>
                  <a:sym typeface="Open Sans"/>
                </a:rPr>
                <a:t>弊社の願望は、天然オイルが合成サプリメントの優れた代替品となり、健康的なライフスタイルをサポートできることを人々に示すことです。</a:t>
              </a:r>
            </a:p>
            <a:p>
              <a:pPr algn="l" rtl="0">
                <a:lnSpc>
                  <a:spcPts val="2879"/>
                </a:lnSpc>
              </a:pPr>
              <a:endParaRPr lang="ja" sz="2400" b="0" i="0" u="none" strike="noStrike">
                <a:solidFill>
                  <a:srgbClr val="000000"/>
                </a:solidFill>
                <a:latin typeface="MS Gothic"/>
                <a:ea typeface="MS Gothic"/>
                <a:cs typeface="Open Sans"/>
                <a:sym typeface="Open Sans"/>
              </a:endParaRPr>
            </a:p>
            <a:p>
              <a:pPr algn="l">
                <a:lnSpc>
                  <a:spcPts val="2879"/>
                </a:lnSpc>
              </a:pPr>
              <a:endParaRPr lang="en-US" sz="2400">
                <a:solidFill>
                  <a:srgbClr val="000000"/>
                </a:solidFill>
                <a:latin typeface="Open Sans"/>
                <a:ea typeface="Open Sans"/>
                <a:cs typeface="Open Sans"/>
                <a:sym typeface="Open Sans"/>
              </a:endParaRPr>
            </a:p>
            <a:p>
              <a:pPr algn="l">
                <a:lnSpc>
                  <a:spcPts val="2879"/>
                </a:lnSpc>
              </a:pPr>
              <a:endParaRPr lang="en-US" sz="2400">
                <a:solidFill>
                  <a:srgbClr val="000000"/>
                </a:solidFill>
                <a:latin typeface="Open Sans"/>
                <a:ea typeface="Open Sans"/>
                <a:cs typeface="Open Sans"/>
                <a:sym typeface="Open Sans"/>
              </a:endParaRPr>
            </a:p>
            <a:p>
              <a:pPr algn="l" rtl="0">
                <a:lnSpc>
                  <a:spcPts val="2879"/>
                </a:lnSpc>
              </a:pPr>
              <a:r>
                <a:rPr lang="ja" sz="2400" b="0" i="0" u="sng" strike="noStrike">
                  <a:solidFill>
                    <a:srgbClr val="000000"/>
                  </a:solidFill>
                  <a:latin typeface="MS Gothic"/>
                  <a:ea typeface="MS Gothic"/>
                  <a:cs typeface="Open Sans"/>
                  <a:sym typeface="Open Sans"/>
                </a:rPr>
                <a:t>健康と幸福の向上</a:t>
              </a:r>
            </a:p>
            <a:p>
              <a:pPr algn="l" rtl="0">
                <a:lnSpc>
                  <a:spcPts val="2879"/>
                </a:lnSpc>
              </a:pPr>
              <a:r>
                <a:rPr lang="ja" sz="2400" b="0" i="0" u="none" strike="noStrike">
                  <a:solidFill>
                    <a:srgbClr val="000000"/>
                  </a:solidFill>
                  <a:latin typeface="MS Gothic"/>
                  <a:ea typeface="MS Gothic"/>
                  <a:cs typeface="Open Sans"/>
                  <a:sym typeface="Open Sans"/>
                </a:rPr>
                <a:t>弊社の目標は、繊細で香り高い風味を持ちながら重要な栄養素が豊富で全体的な幸福をサポートできる製品を提供することによって顧客の健康にいい影響を与えることです。</a:t>
              </a:r>
            </a:p>
            <a:p>
              <a:pPr algn="l">
                <a:lnSpc>
                  <a:spcPts val="2619"/>
                </a:lnSpc>
              </a:pPr>
              <a:endParaRPr lang="en-US" sz="2400">
                <a:solidFill>
                  <a:srgbClr val="000000"/>
                </a:solidFill>
                <a:latin typeface="Open Sans"/>
                <a:ea typeface="Open Sans"/>
                <a:cs typeface="Open Sans"/>
                <a:sym typeface="Open Sans"/>
              </a:endParaRPr>
            </a:p>
            <a:p>
              <a:pPr algn="l">
                <a:lnSpc>
                  <a:spcPts val="2619"/>
                </a:lnSpc>
              </a:pPr>
              <a:endParaRPr lang="en-US" sz="2400">
                <a:solidFill>
                  <a:srgbClr val="000000"/>
                </a:solidFill>
                <a:latin typeface="Open Sans"/>
                <a:ea typeface="Open Sans"/>
                <a:cs typeface="Open Sans"/>
                <a:sym typeface="Open Sans"/>
              </a:endParaRPr>
            </a:p>
          </p:txBody>
        </p:sp>
      </p:grpSp>
      <p:grpSp>
        <p:nvGrpSpPr>
          <p:cNvPr id="43" name="Group 43"/>
          <p:cNvGrpSpPr/>
          <p:nvPr/>
        </p:nvGrpSpPr>
        <p:grpSpPr>
          <a:xfrm>
            <a:off x="1946737" y="5415529"/>
            <a:ext cx="3457201" cy="2317107"/>
            <a:chOff x="0" y="0"/>
            <a:chExt cx="4609602" cy="3089476"/>
          </a:xfrm>
        </p:grpSpPr>
        <p:sp>
          <p:nvSpPr>
            <p:cNvPr id="44" name="Freeform 44"/>
            <p:cNvSpPr/>
            <p:nvPr/>
          </p:nvSpPr>
          <p:spPr>
            <a:xfrm>
              <a:off x="0" y="0"/>
              <a:ext cx="4609084" cy="3089148"/>
            </a:xfrm>
            <a:custGeom>
              <a:avLst/>
              <a:gdLst/>
              <a:ahLst/>
              <a:cxnLst/>
              <a:rect l="l" t="t" r="r" b="b"/>
              <a:pathLst>
                <a:path w="4609084" h="3089148">
                  <a:moveTo>
                    <a:pt x="4609084" y="0"/>
                  </a:moveTo>
                  <a:lnTo>
                    <a:pt x="0" y="0"/>
                  </a:lnTo>
                  <a:lnTo>
                    <a:pt x="0" y="3089148"/>
                  </a:lnTo>
                  <a:lnTo>
                    <a:pt x="4609084" y="3089148"/>
                  </a:lnTo>
                  <a:lnTo>
                    <a:pt x="4609084" y="0"/>
                  </a:lnTo>
                  <a:close/>
                </a:path>
              </a:pathLst>
            </a:custGeom>
            <a:solidFill>
              <a:srgbClr val="D6D7D7">
                <a:alpha val="41961"/>
              </a:srgbClr>
            </a:solidFill>
          </p:spPr>
          <p:txBody>
            <a:bodyPr>
              <a:noAutofit/>
            </a:bodyPr>
            <a:lstStyle/>
            <a:p>
              <a:endParaRPr/>
            </a:p>
          </p:txBody>
        </p:sp>
      </p:grpSp>
      <p:grpSp>
        <p:nvGrpSpPr>
          <p:cNvPr id="45" name="Group 45"/>
          <p:cNvGrpSpPr/>
          <p:nvPr/>
        </p:nvGrpSpPr>
        <p:grpSpPr>
          <a:xfrm>
            <a:off x="-539838" y="9297198"/>
            <a:ext cx="3179293" cy="1377487"/>
            <a:chOff x="0" y="0"/>
            <a:chExt cx="4239057" cy="1836649"/>
          </a:xfrm>
        </p:grpSpPr>
        <p:sp>
          <p:nvSpPr>
            <p:cNvPr id="46" name="Freeform 46"/>
            <p:cNvSpPr/>
            <p:nvPr/>
          </p:nvSpPr>
          <p:spPr>
            <a:xfrm>
              <a:off x="0" y="0"/>
              <a:ext cx="4238498" cy="1836420"/>
            </a:xfrm>
            <a:custGeom>
              <a:avLst/>
              <a:gdLst/>
              <a:ahLst/>
              <a:cxnLst/>
              <a:rect l="l" t="t" r="r" b="b"/>
              <a:pathLst>
                <a:path w="4238498" h="1836420">
                  <a:moveTo>
                    <a:pt x="4238498" y="0"/>
                  </a:moveTo>
                  <a:lnTo>
                    <a:pt x="0" y="0"/>
                  </a:lnTo>
                  <a:lnTo>
                    <a:pt x="0" y="1836420"/>
                  </a:lnTo>
                  <a:lnTo>
                    <a:pt x="4238498" y="1836420"/>
                  </a:lnTo>
                  <a:lnTo>
                    <a:pt x="4238498" y="0"/>
                  </a:lnTo>
                  <a:close/>
                </a:path>
              </a:pathLst>
            </a:custGeom>
            <a:solidFill>
              <a:srgbClr val="D6D7D7">
                <a:alpha val="41961"/>
              </a:srgbClr>
            </a:solidFill>
          </p:spPr>
          <p:txBody>
            <a:bodyPr>
              <a:noAutofit/>
            </a:bodyPr>
            <a:lstStyle/>
            <a:p>
              <a:endParaRPr/>
            </a:p>
          </p:txBody>
        </p:sp>
      </p:grpSp>
      <p:grpSp>
        <p:nvGrpSpPr>
          <p:cNvPr id="47" name="Group 47"/>
          <p:cNvGrpSpPr/>
          <p:nvPr/>
        </p:nvGrpSpPr>
        <p:grpSpPr>
          <a:xfrm>
            <a:off x="-19708" y="2230382"/>
            <a:ext cx="3179293" cy="1377487"/>
            <a:chOff x="0" y="0"/>
            <a:chExt cx="4239057" cy="1836649"/>
          </a:xfrm>
        </p:grpSpPr>
        <p:sp>
          <p:nvSpPr>
            <p:cNvPr id="48" name="Freeform 48"/>
            <p:cNvSpPr/>
            <p:nvPr/>
          </p:nvSpPr>
          <p:spPr>
            <a:xfrm>
              <a:off x="0" y="0"/>
              <a:ext cx="4238498" cy="1836420"/>
            </a:xfrm>
            <a:custGeom>
              <a:avLst/>
              <a:gdLst/>
              <a:ahLst/>
              <a:cxnLst/>
              <a:rect l="l" t="t" r="r" b="b"/>
              <a:pathLst>
                <a:path w="4238498" h="1836420">
                  <a:moveTo>
                    <a:pt x="4238498" y="0"/>
                  </a:moveTo>
                  <a:lnTo>
                    <a:pt x="0" y="0"/>
                  </a:lnTo>
                  <a:lnTo>
                    <a:pt x="0" y="1836420"/>
                  </a:lnTo>
                  <a:lnTo>
                    <a:pt x="4238498" y="1836420"/>
                  </a:lnTo>
                  <a:lnTo>
                    <a:pt x="4238498" y="0"/>
                  </a:lnTo>
                  <a:close/>
                </a:path>
              </a:pathLst>
            </a:custGeom>
            <a:solidFill>
              <a:srgbClr val="D6D7D7">
                <a:alpha val="41961"/>
              </a:srgbClr>
            </a:solidFill>
          </p:spPr>
          <p:txBody>
            <a:bodyPr>
              <a:noAutofit/>
            </a:bodyPr>
            <a:lstStyle/>
            <a:p>
              <a:endParaRPr/>
            </a:p>
          </p:txBody>
        </p:sp>
      </p:grpSp>
      <p:sp>
        <p:nvSpPr>
          <p:cNvPr id="49" name="Freeform 49"/>
          <p:cNvSpPr/>
          <p:nvPr/>
        </p:nvSpPr>
        <p:spPr>
          <a:xfrm>
            <a:off x="1030416" y="2517187"/>
            <a:ext cx="3443886" cy="3443886"/>
          </a:xfrm>
          <a:custGeom>
            <a:avLst/>
            <a:gdLst/>
            <a:ahLst/>
            <a:cxnLst/>
            <a:rect l="l" t="t" r="r" b="b"/>
            <a:pathLst>
              <a:path w="3443886" h="3443886">
                <a:moveTo>
                  <a:pt x="0" y="0"/>
                </a:moveTo>
                <a:lnTo>
                  <a:pt x="3443886" y="0"/>
                </a:lnTo>
                <a:lnTo>
                  <a:pt x="3443886" y="3443886"/>
                </a:lnTo>
                <a:lnTo>
                  <a:pt x="0" y="3443886"/>
                </a:lnTo>
                <a:lnTo>
                  <a:pt x="0" y="0"/>
                </a:lnTo>
                <a:close/>
              </a:path>
            </a:pathLst>
          </a:custGeom>
          <a:blipFill>
            <a:blip r:embed="rId21"/>
            <a:stretch>
              <a:fillRect t="-13006" b="-20327"/>
            </a:stretch>
          </a:blipFill>
          <a:effectLst>
            <a:outerShdw blurRad="50800" dist="38100" dir="2700000" algn="tl" rotWithShape="0">
              <a:prstClr val="black">
                <a:alpha val="40000"/>
              </a:prstClr>
            </a:outerShdw>
          </a:effectLst>
        </p:spPr>
        <p:txBody>
          <a:bodyPr>
            <a:noAutofit/>
          </a:bodyPr>
          <a:lstStyle/>
          <a:p>
            <a:endParaRPr/>
          </a:p>
        </p:txBody>
      </p:sp>
      <p:grpSp>
        <p:nvGrpSpPr>
          <p:cNvPr id="50" name="Group 50"/>
          <p:cNvGrpSpPr/>
          <p:nvPr/>
        </p:nvGrpSpPr>
        <p:grpSpPr>
          <a:xfrm>
            <a:off x="5729699" y="7435051"/>
            <a:ext cx="11767953" cy="1862146"/>
            <a:chOff x="0" y="0"/>
            <a:chExt cx="15690604" cy="2482862"/>
          </a:xfrm>
        </p:grpSpPr>
        <p:sp>
          <p:nvSpPr>
            <p:cNvPr id="51" name="Freeform 51"/>
            <p:cNvSpPr/>
            <p:nvPr/>
          </p:nvSpPr>
          <p:spPr>
            <a:xfrm>
              <a:off x="0" y="0"/>
              <a:ext cx="15690604" cy="2482861"/>
            </a:xfrm>
            <a:custGeom>
              <a:avLst/>
              <a:gdLst/>
              <a:ahLst/>
              <a:cxnLst/>
              <a:rect l="l" t="t" r="r" b="b"/>
              <a:pathLst>
                <a:path w="15690604" h="2482861">
                  <a:moveTo>
                    <a:pt x="0" y="0"/>
                  </a:moveTo>
                  <a:lnTo>
                    <a:pt x="15690604" y="0"/>
                  </a:lnTo>
                  <a:lnTo>
                    <a:pt x="15690604" y="2482861"/>
                  </a:lnTo>
                  <a:lnTo>
                    <a:pt x="0" y="2482861"/>
                  </a:lnTo>
                  <a:close/>
                </a:path>
              </a:pathLst>
            </a:custGeom>
            <a:solidFill>
              <a:srgbClr val="000000">
                <a:alpha val="0"/>
              </a:srgbClr>
            </a:solidFill>
          </p:spPr>
          <p:txBody>
            <a:bodyPr>
              <a:noAutofit/>
            </a:bodyPr>
            <a:lstStyle/>
            <a:p>
              <a:endParaRPr/>
            </a:p>
          </p:txBody>
        </p:sp>
        <p:sp>
          <p:nvSpPr>
            <p:cNvPr id="52" name="TextBox 52"/>
            <p:cNvSpPr txBox="1"/>
            <p:nvPr/>
          </p:nvSpPr>
          <p:spPr>
            <a:xfrm>
              <a:off x="0" y="9525"/>
              <a:ext cx="15690604" cy="2473337"/>
            </a:xfrm>
            <a:prstGeom prst="rect">
              <a:avLst/>
            </a:prstGeom>
          </p:spPr>
          <p:txBody>
            <a:bodyPr lIns="0" tIns="0" rIns="0" bIns="0" rtlCol="0" anchor="t">
              <a:noAutofit/>
            </a:bodyPr>
            <a:lstStyle/>
            <a:p>
              <a:pPr algn="l" rtl="0">
                <a:lnSpc>
                  <a:spcPts val="2879"/>
                </a:lnSpc>
              </a:pPr>
              <a:r>
                <a:rPr lang="ja" sz="2400" b="0" i="0" u="sng" strike="noStrike">
                  <a:solidFill>
                    <a:srgbClr val="000000"/>
                  </a:solidFill>
                  <a:latin typeface="MS Gothic"/>
                  <a:ea typeface="MS Gothic"/>
                  <a:cs typeface="Open Sans"/>
                  <a:sym typeface="Open Sans"/>
                </a:rPr>
                <a:t>ポーランド市場への支援</a:t>
              </a:r>
              <a:endParaRPr lang="en-US" sz="2400" u="sng">
                <a:solidFill>
                  <a:srgbClr val="000000"/>
                </a:solidFill>
                <a:latin typeface="Open Sans"/>
                <a:ea typeface="Open Sans"/>
                <a:cs typeface="Open Sans"/>
                <a:sym typeface="Open Sans"/>
              </a:endParaRPr>
            </a:p>
            <a:p>
              <a:pPr algn="l" rtl="0">
                <a:lnSpc>
                  <a:spcPts val="2879"/>
                </a:lnSpc>
              </a:pPr>
              <a:r>
                <a:rPr lang="ja" sz="2400" b="0" i="0" u="none" strike="noStrike">
                  <a:solidFill>
                    <a:srgbClr val="000000"/>
                  </a:solidFill>
                  <a:latin typeface="MS Gothic"/>
                  <a:ea typeface="MS Gothic"/>
                  <a:cs typeface="Open Sans"/>
                  <a:sym typeface="Open Sans"/>
                </a:rPr>
                <a:t>弊社は、製品の品質に配慮しながら、国内の市場と経済を支援するためにポーランドから種子や原材料を入手することに重視しています。</a:t>
              </a:r>
            </a:p>
            <a:p>
              <a:pPr algn="l">
                <a:lnSpc>
                  <a:spcPts val="2619"/>
                </a:lnSpc>
              </a:pPr>
              <a:endParaRPr lang="en-US" sz="2400">
                <a:solidFill>
                  <a:srgbClr val="000000"/>
                </a:solidFill>
                <a:latin typeface="Open Sans"/>
                <a:ea typeface="Open Sans"/>
                <a:cs typeface="Open Sans"/>
                <a:sym typeface="Open Sans"/>
              </a:endParaRPr>
            </a:p>
            <a:p>
              <a:pPr algn="l">
                <a:lnSpc>
                  <a:spcPts val="2619"/>
                </a:lnSpc>
              </a:pPr>
              <a:endParaRPr lang="en-US" sz="2400">
                <a:solidFill>
                  <a:srgbClr val="000000"/>
                </a:solidFill>
                <a:latin typeface="Open Sans"/>
                <a:ea typeface="Open Sans"/>
                <a:cs typeface="Open Sans"/>
                <a:sym typeface="Open Sans"/>
              </a:endParaRPr>
            </a:p>
          </p:txBody>
        </p:sp>
      </p:grpSp>
      <p:sp>
        <p:nvSpPr>
          <p:cNvPr id="53" name="Freeform 53"/>
          <p:cNvSpPr/>
          <p:nvPr/>
        </p:nvSpPr>
        <p:spPr>
          <a:xfrm>
            <a:off x="1049808" y="6561447"/>
            <a:ext cx="3424494" cy="3424494"/>
          </a:xfrm>
          <a:custGeom>
            <a:avLst/>
            <a:gdLst/>
            <a:ahLst/>
            <a:cxnLst/>
            <a:rect l="l" t="t" r="r" b="b"/>
            <a:pathLst>
              <a:path w="3424494" h="3424494">
                <a:moveTo>
                  <a:pt x="0" y="0"/>
                </a:moveTo>
                <a:lnTo>
                  <a:pt x="3424494" y="0"/>
                </a:lnTo>
                <a:lnTo>
                  <a:pt x="3424494" y="3424494"/>
                </a:lnTo>
                <a:lnTo>
                  <a:pt x="0" y="3424494"/>
                </a:lnTo>
                <a:lnTo>
                  <a:pt x="0" y="0"/>
                </a:lnTo>
                <a:close/>
              </a:path>
            </a:pathLst>
          </a:custGeom>
          <a:blipFill>
            <a:blip r:embed="rId22"/>
            <a:stretch>
              <a:fillRect t="-7427" b="-25905"/>
            </a:stretch>
          </a:blipFill>
          <a:effectLst>
            <a:outerShdw blurRad="50800" dist="38100" dir="2700000" algn="tl" rotWithShape="0">
              <a:prstClr val="black">
                <a:alpha val="40000"/>
              </a:prstClr>
            </a:outerShdw>
          </a:effectLst>
        </p:spPr>
        <p:txBody>
          <a:bodyPr>
            <a:noAutofit/>
          </a:bodyPr>
          <a:lstStyle/>
          <a:p>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0" y="1"/>
            <a:ext cx="18152277" cy="1248948"/>
            <a:chOff x="0" y="0"/>
            <a:chExt cx="24203036" cy="1665264"/>
          </a:xfrm>
        </p:grpSpPr>
        <p:sp>
          <p:nvSpPr>
            <p:cNvPr id="34" name="Freeform 34"/>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sp>
        <p:nvSpPr>
          <p:cNvPr id="35" name="Freeform 35"/>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18"/>
            <a:stretch>
              <a:fillRect l="-125" r="-125"/>
            </a:stretch>
          </a:blipFill>
        </p:spPr>
        <p:txBody>
          <a:bodyPr>
            <a:noAutofit/>
          </a:bodyPr>
          <a:lstStyle/>
          <a:p>
            <a:endParaRPr/>
          </a:p>
        </p:txBody>
      </p:sp>
      <p:sp>
        <p:nvSpPr>
          <p:cNvPr id="36" name="Freeform 36"/>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19">
              <a:extLst>
                <a:ext uri="{96DAC541-7B7A-43D3-8B79-37D633B846F1}">
                  <asvg:svgBlip xmlns:asvg="http://schemas.microsoft.com/office/drawing/2016/SVG/main" r:embed="rId20"/>
                </a:ext>
              </a:extLst>
            </a:blip>
            <a:stretch>
              <a:fillRect t="-110" b="-110"/>
            </a:stretch>
          </a:blipFill>
        </p:spPr>
        <p:txBody>
          <a:bodyPr>
            <a:noAutofit/>
          </a:bodyPr>
          <a:lstStyle/>
          <a:p>
            <a:endParaRPr/>
          </a:p>
        </p:txBody>
      </p:sp>
      <p:grpSp>
        <p:nvGrpSpPr>
          <p:cNvPr id="37" name="Group 37"/>
          <p:cNvGrpSpPr/>
          <p:nvPr/>
        </p:nvGrpSpPr>
        <p:grpSpPr>
          <a:xfrm>
            <a:off x="750328" y="1935134"/>
            <a:ext cx="16773316" cy="1818891"/>
            <a:chOff x="0" y="0"/>
            <a:chExt cx="22364419" cy="2425188"/>
          </a:xfrm>
        </p:grpSpPr>
        <p:sp>
          <p:nvSpPr>
            <p:cNvPr id="38" name="Freeform 38"/>
            <p:cNvSpPr/>
            <p:nvPr/>
          </p:nvSpPr>
          <p:spPr>
            <a:xfrm>
              <a:off x="0" y="0"/>
              <a:ext cx="22364419" cy="2425187"/>
            </a:xfrm>
            <a:custGeom>
              <a:avLst/>
              <a:gdLst/>
              <a:ahLst/>
              <a:cxnLst/>
              <a:rect l="l" t="t" r="r" b="b"/>
              <a:pathLst>
                <a:path w="22364419" h="2425187">
                  <a:moveTo>
                    <a:pt x="0" y="0"/>
                  </a:moveTo>
                  <a:lnTo>
                    <a:pt x="22364419" y="0"/>
                  </a:lnTo>
                  <a:lnTo>
                    <a:pt x="22364419" y="2425187"/>
                  </a:lnTo>
                  <a:lnTo>
                    <a:pt x="0" y="2425187"/>
                  </a:lnTo>
                  <a:close/>
                </a:path>
              </a:pathLst>
            </a:custGeom>
            <a:solidFill>
              <a:srgbClr val="000000">
                <a:alpha val="0"/>
              </a:srgbClr>
            </a:solidFill>
          </p:spPr>
          <p:txBody>
            <a:bodyPr>
              <a:noAutofit/>
            </a:bodyPr>
            <a:lstStyle/>
            <a:p>
              <a:endParaRPr/>
            </a:p>
          </p:txBody>
        </p:sp>
        <p:sp>
          <p:nvSpPr>
            <p:cNvPr id="39" name="TextBox 39"/>
            <p:cNvSpPr txBox="1"/>
            <p:nvPr/>
          </p:nvSpPr>
          <p:spPr>
            <a:xfrm>
              <a:off x="0" y="-19050"/>
              <a:ext cx="22364419" cy="2444238"/>
            </a:xfrm>
            <a:prstGeom prst="rect">
              <a:avLst/>
            </a:prstGeom>
          </p:spPr>
          <p:txBody>
            <a:bodyPr lIns="0" tIns="0" rIns="0" bIns="0" rtlCol="0" anchor="t">
              <a:noAutofit/>
            </a:bodyPr>
            <a:lstStyle/>
            <a:p>
              <a:pPr algn="ctr" rtl="0">
                <a:lnSpc>
                  <a:spcPts val="6187"/>
                </a:lnSpc>
              </a:pPr>
              <a:r>
                <a:rPr lang="ja" sz="5000" b="1" i="0" u="none" strike="noStrike">
                  <a:solidFill>
                    <a:srgbClr val="000000"/>
                  </a:solidFill>
                  <a:latin typeface="MS Gothic"/>
                  <a:ea typeface="MS Gothic"/>
                  <a:cs typeface="Open Sans Bold"/>
                  <a:sym typeface="Open Sans Bold"/>
                </a:rPr>
                <a:t>現代社会のニーズへの応え</a:t>
              </a:r>
            </a:p>
          </p:txBody>
        </p:sp>
      </p:grpSp>
      <p:grpSp>
        <p:nvGrpSpPr>
          <p:cNvPr id="40" name="Group 40"/>
          <p:cNvGrpSpPr/>
          <p:nvPr/>
        </p:nvGrpSpPr>
        <p:grpSpPr>
          <a:xfrm>
            <a:off x="5810927" y="3754024"/>
            <a:ext cx="6636877" cy="2825844"/>
            <a:chOff x="-20320" y="-205475"/>
            <a:chExt cx="8849169" cy="3767792"/>
          </a:xfrm>
        </p:grpSpPr>
        <p:sp>
          <p:nvSpPr>
            <p:cNvPr id="41" name="Freeform 41"/>
            <p:cNvSpPr/>
            <p:nvPr/>
          </p:nvSpPr>
          <p:spPr>
            <a:xfrm>
              <a:off x="0" y="0"/>
              <a:ext cx="8828849" cy="3562317"/>
            </a:xfrm>
            <a:custGeom>
              <a:avLst/>
              <a:gdLst/>
              <a:ahLst/>
              <a:cxnLst/>
              <a:rect l="l" t="t" r="r" b="b"/>
              <a:pathLst>
                <a:path w="8828849" h="3562317">
                  <a:moveTo>
                    <a:pt x="0" y="0"/>
                  </a:moveTo>
                  <a:lnTo>
                    <a:pt x="8828849" y="0"/>
                  </a:lnTo>
                  <a:lnTo>
                    <a:pt x="8828849" y="3562317"/>
                  </a:lnTo>
                  <a:lnTo>
                    <a:pt x="0" y="3562317"/>
                  </a:lnTo>
                  <a:close/>
                </a:path>
              </a:pathLst>
            </a:custGeom>
            <a:solidFill>
              <a:srgbClr val="000000">
                <a:alpha val="0"/>
              </a:srgbClr>
            </a:solidFill>
          </p:spPr>
          <p:txBody>
            <a:bodyPr>
              <a:noAutofit/>
            </a:bodyPr>
            <a:lstStyle/>
            <a:p>
              <a:endParaRPr/>
            </a:p>
          </p:txBody>
        </p:sp>
        <p:sp>
          <p:nvSpPr>
            <p:cNvPr id="42" name="TextBox 42"/>
            <p:cNvSpPr txBox="1"/>
            <p:nvPr/>
          </p:nvSpPr>
          <p:spPr>
            <a:xfrm>
              <a:off x="-20320" y="-205475"/>
              <a:ext cx="8828849" cy="3562317"/>
            </a:xfrm>
            <a:prstGeom prst="rect">
              <a:avLst/>
            </a:prstGeom>
          </p:spPr>
          <p:txBody>
            <a:bodyPr lIns="0" tIns="0" rIns="0" bIns="0" rtlCol="0" anchor="t">
              <a:noAutofit/>
            </a:bodyPr>
            <a:lstStyle/>
            <a:p>
              <a:pPr algn="ctr" rtl="0">
                <a:lnSpc>
                  <a:spcPts val="3359"/>
                </a:lnSpc>
              </a:pPr>
              <a:r>
                <a:rPr lang="ja" sz="2700" b="0" i="0" u="none" strike="noStrike">
                  <a:solidFill>
                    <a:srgbClr val="000000"/>
                  </a:solidFill>
                  <a:latin typeface="MS Gothic"/>
                  <a:ea typeface="MS Gothic"/>
                  <a:cs typeface="Open Sans"/>
                  <a:sym typeface="Open Sans"/>
                </a:rPr>
                <a:t>問題・傾向</a:t>
              </a:r>
              <a:endParaRPr lang="pl-PL" sz="2799">
                <a:solidFill>
                  <a:srgbClr val="000000"/>
                </a:solidFill>
                <a:latin typeface="Open Sans"/>
                <a:ea typeface="Open Sans"/>
                <a:cs typeface="Open Sans"/>
                <a:sym typeface="Open Sans"/>
              </a:endParaRPr>
            </a:p>
            <a:p>
              <a:pPr algn="ctr">
                <a:lnSpc>
                  <a:spcPts val="3359"/>
                </a:lnSpc>
              </a:pPr>
              <a:endParaRPr lang="en-US" sz="2799">
                <a:solidFill>
                  <a:srgbClr val="000000"/>
                </a:solidFill>
                <a:latin typeface="Open Sans"/>
                <a:ea typeface="Open Sans"/>
                <a:cs typeface="Open Sans"/>
                <a:sym typeface="Open Sans"/>
              </a:endParaRPr>
            </a:p>
            <a:p>
              <a:pPr marL="604519" lvl="1" indent="-302260" algn="l" rtl="0">
                <a:lnSpc>
                  <a:spcPts val="3359"/>
                </a:lnSpc>
                <a:buFont typeface="Arial"/>
                <a:buChar char="•"/>
              </a:pPr>
              <a:r>
                <a:rPr lang="ja" sz="2700" b="0" i="0" u="none" strike="noStrike">
                  <a:solidFill>
                    <a:srgbClr val="000000"/>
                  </a:solidFill>
                  <a:latin typeface="MS Gothic"/>
                  <a:ea typeface="MS Gothic"/>
                  <a:cs typeface="Open Sans"/>
                  <a:sym typeface="Open Sans"/>
                </a:rPr>
                <a:t>国内市場の危機</a:t>
              </a:r>
              <a:endParaRPr lang="en-US" sz="2799">
                <a:solidFill>
                  <a:srgbClr val="000000"/>
                </a:solidFill>
                <a:latin typeface="Open Sans"/>
                <a:ea typeface="Open Sans"/>
                <a:cs typeface="Open Sans"/>
                <a:sym typeface="Open Sans"/>
              </a:endParaRPr>
            </a:p>
            <a:p>
              <a:pPr marL="604519" lvl="1" indent="-302260" algn="l" rtl="0">
                <a:lnSpc>
                  <a:spcPts val="3359"/>
                </a:lnSpc>
                <a:buFont typeface="Arial"/>
                <a:buChar char="•"/>
              </a:pPr>
              <a:r>
                <a:rPr lang="ja" sz="2700" b="0" i="0" u="none" strike="noStrike">
                  <a:solidFill>
                    <a:srgbClr val="000000"/>
                  </a:solidFill>
                  <a:latin typeface="MS Gothic"/>
                  <a:ea typeface="MS Gothic"/>
                  <a:cs typeface="Open Sans"/>
                  <a:sym typeface="Open Sans"/>
                </a:rPr>
                <a:t>環境危機</a:t>
              </a:r>
              <a:endParaRPr lang="en-US" sz="2799">
                <a:solidFill>
                  <a:srgbClr val="000000"/>
                </a:solidFill>
                <a:latin typeface="Open Sans"/>
                <a:ea typeface="Open Sans"/>
                <a:cs typeface="Open Sans"/>
                <a:sym typeface="Open Sans"/>
              </a:endParaRPr>
            </a:p>
            <a:p>
              <a:pPr marL="604519" lvl="1" indent="-302260" algn="l" rtl="0">
                <a:lnSpc>
                  <a:spcPts val="3359"/>
                </a:lnSpc>
                <a:buFont typeface="Arial"/>
                <a:buChar char="•"/>
              </a:pPr>
              <a:r>
                <a:rPr lang="ja" sz="2700" b="0" i="0" u="none" strike="noStrike">
                  <a:solidFill>
                    <a:srgbClr val="000000"/>
                  </a:solidFill>
                  <a:latin typeface="MS Gothic"/>
                  <a:ea typeface="MS Gothic"/>
                  <a:cs typeface="Open Sans"/>
                  <a:sym typeface="Open Sans"/>
                </a:rPr>
                <a:t>健康危機</a:t>
              </a:r>
              <a:endParaRPr lang="en-US" sz="2799">
                <a:solidFill>
                  <a:srgbClr val="000000"/>
                </a:solidFill>
                <a:latin typeface="Open Sans"/>
                <a:ea typeface="Open Sans"/>
                <a:cs typeface="Open Sans"/>
                <a:sym typeface="Open Sans"/>
              </a:endParaRPr>
            </a:p>
            <a:p>
              <a:pPr marL="604519" lvl="1" indent="-302260" algn="l" rtl="0">
                <a:lnSpc>
                  <a:spcPts val="3359"/>
                </a:lnSpc>
                <a:buFont typeface="Arial"/>
                <a:buChar char="•"/>
              </a:pPr>
              <a:r>
                <a:rPr lang="ja" sz="2700" b="0" i="0" u="none" strike="noStrike">
                  <a:solidFill>
                    <a:srgbClr val="000000"/>
                  </a:solidFill>
                  <a:latin typeface="MS Gothic"/>
                  <a:ea typeface="MS Gothic"/>
                  <a:cs typeface="Open Sans"/>
                  <a:sym typeface="Open Sans"/>
                </a:rPr>
                <a:t>慢性疾患患者の社会</a:t>
              </a:r>
              <a:endParaRPr lang="en-US" sz="2799">
                <a:solidFill>
                  <a:srgbClr val="000000"/>
                </a:solidFill>
                <a:latin typeface="Open Sans"/>
                <a:ea typeface="Open Sans"/>
                <a:cs typeface="Open Sans"/>
                <a:sym typeface="Open Sans"/>
              </a:endParaRPr>
            </a:p>
            <a:p>
              <a:pPr algn="l">
                <a:lnSpc>
                  <a:spcPts val="3359"/>
                </a:lnSpc>
              </a:pPr>
              <a:endParaRPr lang="en-US" sz="2799">
                <a:solidFill>
                  <a:srgbClr val="000000"/>
                </a:solidFill>
                <a:latin typeface="Open Sans"/>
                <a:ea typeface="Open Sans"/>
                <a:cs typeface="Open Sans"/>
                <a:sym typeface="Open Sans"/>
              </a:endParaRPr>
            </a:p>
          </p:txBody>
        </p:sp>
      </p:grpSp>
      <p:sp>
        <p:nvSpPr>
          <p:cNvPr id="43" name="TextBox 43"/>
          <p:cNvSpPr txBox="1"/>
          <p:nvPr/>
        </p:nvSpPr>
        <p:spPr>
          <a:xfrm>
            <a:off x="904599" y="6619650"/>
            <a:ext cx="6986439" cy="3180358"/>
          </a:xfrm>
          <a:prstGeom prst="rect">
            <a:avLst/>
          </a:prstGeom>
        </p:spPr>
        <p:txBody>
          <a:bodyPr lIns="0" tIns="0" rIns="0" bIns="0" rtlCol="0" anchor="t">
            <a:noAutofit/>
          </a:bodyPr>
          <a:lstStyle/>
          <a:p>
            <a:pPr algn="l" rtl="0">
              <a:lnSpc>
                <a:spcPts val="3079"/>
              </a:lnSpc>
            </a:pPr>
            <a:r>
              <a:rPr lang="ja" sz="2700" b="0" i="0" u="none" strike="noStrike">
                <a:solidFill>
                  <a:srgbClr val="000000"/>
                </a:solidFill>
                <a:latin typeface="MS Gothic"/>
                <a:ea typeface="MS Gothic"/>
                <a:cs typeface="Open Sans"/>
                <a:sym typeface="Open Sans"/>
              </a:rPr>
              <a:t>食生活に関連する生活習慣病</a:t>
            </a:r>
            <a:endParaRPr lang="pl-PL" sz="2799">
              <a:solidFill>
                <a:srgbClr val="000000"/>
              </a:solidFill>
              <a:latin typeface="Open Sans"/>
              <a:ea typeface="Open Sans"/>
              <a:cs typeface="Open Sans"/>
              <a:sym typeface="Open Sans"/>
            </a:endParaRPr>
          </a:p>
          <a:p>
            <a:pPr algn="l">
              <a:lnSpc>
                <a:spcPts val="3079"/>
              </a:lnSpc>
            </a:pPr>
            <a:endParaRPr lang="en-US" sz="2799">
              <a:solidFill>
                <a:srgbClr val="000000"/>
              </a:solidFill>
              <a:latin typeface="Open Sans"/>
              <a:ea typeface="Open Sans"/>
              <a:cs typeface="Open Sans"/>
              <a:sym typeface="Open Sans"/>
            </a:endParaRPr>
          </a:p>
          <a:p>
            <a:pPr marL="604519" lvl="1" indent="-302260" algn="l"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過体重：ポーランド人の54%</a:t>
            </a:r>
            <a:endParaRPr lang="en-US" sz="2799">
              <a:solidFill>
                <a:srgbClr val="000000"/>
              </a:solidFill>
              <a:latin typeface="Open Sans"/>
              <a:ea typeface="Open Sans"/>
              <a:cs typeface="Open Sans"/>
              <a:sym typeface="Open Sans"/>
            </a:endParaRPr>
          </a:p>
          <a:p>
            <a:pPr marL="604519" lvl="1" indent="-302260" algn="l"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肥満：ポーランド人の10%</a:t>
            </a:r>
            <a:endParaRPr lang="en-US" sz="2799">
              <a:solidFill>
                <a:srgbClr val="000000"/>
              </a:solidFill>
              <a:latin typeface="Open Sans"/>
              <a:ea typeface="Open Sans"/>
              <a:cs typeface="Open Sans"/>
              <a:sym typeface="Open Sans"/>
            </a:endParaRPr>
          </a:p>
          <a:p>
            <a:pPr marL="604519" lvl="1" indent="-302260" algn="l"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過体重：子供の22%</a:t>
            </a:r>
            <a:endParaRPr lang="en-US" sz="2799">
              <a:solidFill>
                <a:srgbClr val="000000"/>
              </a:solidFill>
              <a:latin typeface="Open Sans"/>
              <a:ea typeface="Open Sans"/>
              <a:cs typeface="Open Sans"/>
              <a:sym typeface="Open Sans"/>
            </a:endParaRPr>
          </a:p>
          <a:p>
            <a:pPr marL="604519" lvl="1" indent="-302260" algn="l"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糖尿病：ポーランド人の460万人</a:t>
            </a:r>
            <a:endParaRPr lang="en-US" sz="2799">
              <a:solidFill>
                <a:srgbClr val="000000"/>
              </a:solidFill>
              <a:latin typeface="Open Sans"/>
              <a:ea typeface="Open Sans"/>
              <a:cs typeface="Open Sans"/>
              <a:sym typeface="Open Sans"/>
            </a:endParaRPr>
          </a:p>
          <a:p>
            <a:pPr marL="604519" lvl="1" indent="-302260" algn="l"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代謝異常：ポーランド人の100万人</a:t>
            </a:r>
            <a:endParaRPr lang="en-US" sz="2799">
              <a:solidFill>
                <a:srgbClr val="000000"/>
              </a:solidFill>
              <a:latin typeface="Open Sans"/>
              <a:ea typeface="Open Sans"/>
              <a:cs typeface="Open Sans"/>
              <a:sym typeface="Open Sans"/>
            </a:endParaRPr>
          </a:p>
          <a:p>
            <a:pPr marL="604519" lvl="1" indent="-302260" algn="l"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自己免疫疾患：950万人</a:t>
            </a:r>
          </a:p>
        </p:txBody>
      </p:sp>
      <p:sp>
        <p:nvSpPr>
          <p:cNvPr id="44" name="TextBox 44"/>
          <p:cNvSpPr txBox="1"/>
          <p:nvPr/>
        </p:nvSpPr>
        <p:spPr>
          <a:xfrm>
            <a:off x="9728141" y="6579868"/>
            <a:ext cx="7983885" cy="1590179"/>
          </a:xfrm>
          <a:prstGeom prst="rect">
            <a:avLst/>
          </a:prstGeom>
        </p:spPr>
        <p:txBody>
          <a:bodyPr lIns="0" tIns="0" rIns="0" bIns="0" rtlCol="0" anchor="t">
            <a:noAutofit/>
          </a:bodyPr>
          <a:lstStyle/>
          <a:p>
            <a:pPr algn="just" rtl="0">
              <a:lnSpc>
                <a:spcPts val="3079"/>
              </a:lnSpc>
            </a:pPr>
            <a:r>
              <a:rPr lang="ja" sz="2700" b="0" i="0" u="none" strike="noStrike">
                <a:solidFill>
                  <a:srgbClr val="000000"/>
                </a:solidFill>
                <a:latin typeface="MS Gothic"/>
                <a:ea typeface="MS Gothic"/>
                <a:cs typeface="Open Sans"/>
                <a:sym typeface="Open Sans"/>
              </a:rPr>
              <a:t>超加工食品</a:t>
            </a:r>
            <a:endParaRPr lang="pl-PL" sz="2799">
              <a:solidFill>
                <a:srgbClr val="000000"/>
              </a:solidFill>
              <a:latin typeface="Open Sans"/>
              <a:ea typeface="Open Sans"/>
              <a:cs typeface="Open Sans"/>
              <a:sym typeface="Open Sans"/>
            </a:endParaRPr>
          </a:p>
          <a:p>
            <a:pPr algn="just">
              <a:lnSpc>
                <a:spcPts val="3079"/>
              </a:lnSpc>
            </a:pPr>
            <a:endParaRPr lang="en-US" sz="2799">
              <a:solidFill>
                <a:srgbClr val="000000"/>
              </a:solidFill>
              <a:latin typeface="Open Sans"/>
              <a:ea typeface="Open Sans"/>
              <a:cs typeface="Open Sans"/>
              <a:sym typeface="Open Sans"/>
            </a:endParaRPr>
          </a:p>
          <a:p>
            <a:pPr marL="604519" lvl="1" indent="-302260" algn="just"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高い防腐剤の含有量</a:t>
            </a:r>
            <a:endParaRPr lang="en-US" sz="2799">
              <a:solidFill>
                <a:srgbClr val="000000"/>
              </a:solidFill>
              <a:latin typeface="Open Sans"/>
              <a:ea typeface="Open Sans"/>
              <a:cs typeface="Open Sans"/>
              <a:sym typeface="Open Sans"/>
            </a:endParaRPr>
          </a:p>
          <a:p>
            <a:pPr marL="604519" lvl="1" indent="-302260" algn="just" rtl="0">
              <a:lnSpc>
                <a:spcPts val="3079"/>
              </a:lnSpc>
              <a:spcBef>
                <a:spcPct val="0"/>
              </a:spcBef>
              <a:buFont typeface="Arial"/>
              <a:buChar char="•"/>
            </a:pPr>
            <a:r>
              <a:rPr lang="ja" sz="2700" b="0" i="0" u="none" strike="noStrike">
                <a:solidFill>
                  <a:srgbClr val="000000"/>
                </a:solidFill>
                <a:latin typeface="MS Gothic"/>
                <a:ea typeface="MS Gothic"/>
                <a:cs typeface="Open Sans"/>
                <a:sym typeface="Open Sans"/>
              </a:rPr>
              <a:t>不健康な食品添加物</a:t>
            </a:r>
            <a:endParaRPr lang="en-US" sz="2799">
              <a:solidFill>
                <a:srgbClr val="000000"/>
              </a:solidFill>
              <a:latin typeface="Open Sans"/>
              <a:ea typeface="Open Sans"/>
              <a:cs typeface="Open Sans"/>
              <a:sym typeface="Open San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11568250" y="8266980"/>
            <a:ext cx="7181208" cy="2004679"/>
            <a:chOff x="0" y="0"/>
            <a:chExt cx="9574945" cy="2672906"/>
          </a:xfrm>
        </p:grpSpPr>
        <p:sp>
          <p:nvSpPr>
            <p:cNvPr id="34" name="Freeform 34"/>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grpSp>
        <p:nvGrpSpPr>
          <p:cNvPr id="35" name="Group 35"/>
          <p:cNvGrpSpPr/>
          <p:nvPr/>
        </p:nvGrpSpPr>
        <p:grpSpPr>
          <a:xfrm>
            <a:off x="8657418" y="1332085"/>
            <a:ext cx="7181208" cy="2004679"/>
            <a:chOff x="0" y="0"/>
            <a:chExt cx="9574945" cy="2672906"/>
          </a:xfrm>
        </p:grpSpPr>
        <p:sp>
          <p:nvSpPr>
            <p:cNvPr id="36" name="Freeform 36"/>
            <p:cNvSpPr/>
            <p:nvPr/>
          </p:nvSpPr>
          <p:spPr>
            <a:xfrm>
              <a:off x="0" y="0"/>
              <a:ext cx="9573768" cy="2672588"/>
            </a:xfrm>
            <a:custGeom>
              <a:avLst/>
              <a:gdLst/>
              <a:ahLst/>
              <a:cxnLst/>
              <a:rect l="l" t="t" r="r" b="b"/>
              <a:pathLst>
                <a:path w="9573768" h="2672588">
                  <a:moveTo>
                    <a:pt x="9573768" y="0"/>
                  </a:moveTo>
                  <a:lnTo>
                    <a:pt x="0" y="0"/>
                  </a:lnTo>
                  <a:lnTo>
                    <a:pt x="0" y="2672588"/>
                  </a:lnTo>
                  <a:lnTo>
                    <a:pt x="9573768" y="2672588"/>
                  </a:lnTo>
                  <a:lnTo>
                    <a:pt x="9573768" y="0"/>
                  </a:lnTo>
                  <a:close/>
                </a:path>
              </a:pathLst>
            </a:custGeom>
            <a:solidFill>
              <a:srgbClr val="D6D7D7">
                <a:alpha val="41961"/>
              </a:srgbClr>
            </a:solidFill>
          </p:spPr>
          <p:txBody>
            <a:bodyPr>
              <a:noAutofit/>
            </a:bodyPr>
            <a:lstStyle/>
            <a:p>
              <a:endParaRPr/>
            </a:p>
          </p:txBody>
        </p:sp>
      </p:grpSp>
      <p:grpSp>
        <p:nvGrpSpPr>
          <p:cNvPr id="37" name="Group 37"/>
          <p:cNvGrpSpPr/>
          <p:nvPr/>
        </p:nvGrpSpPr>
        <p:grpSpPr>
          <a:xfrm>
            <a:off x="0" y="1"/>
            <a:ext cx="18152277" cy="1248948"/>
            <a:chOff x="0" y="0"/>
            <a:chExt cx="24203036" cy="1665264"/>
          </a:xfrm>
        </p:grpSpPr>
        <p:sp>
          <p:nvSpPr>
            <p:cNvPr id="38" name="Freeform 38"/>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sp>
        <p:nvSpPr>
          <p:cNvPr id="39" name="Freeform 39"/>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18"/>
            <a:stretch>
              <a:fillRect l="-125" r="-125"/>
            </a:stretch>
          </a:blipFill>
        </p:spPr>
        <p:txBody>
          <a:bodyPr>
            <a:noAutofit/>
          </a:bodyPr>
          <a:lstStyle/>
          <a:p>
            <a:endParaRPr/>
          </a:p>
        </p:txBody>
      </p:sp>
      <p:sp>
        <p:nvSpPr>
          <p:cNvPr id="40" name="Freeform 40"/>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19">
              <a:extLst>
                <a:ext uri="{96DAC541-7B7A-43D3-8B79-37D633B846F1}">
                  <asvg:svgBlip xmlns:asvg="http://schemas.microsoft.com/office/drawing/2016/SVG/main" r:embed="rId20"/>
                </a:ext>
              </a:extLst>
            </a:blip>
            <a:stretch>
              <a:fillRect t="-110" b="-110"/>
            </a:stretch>
          </a:blipFill>
        </p:spPr>
        <p:txBody>
          <a:bodyPr>
            <a:noAutofit/>
          </a:bodyPr>
          <a:lstStyle/>
          <a:p>
            <a:endParaRPr/>
          </a:p>
        </p:txBody>
      </p:sp>
      <p:grpSp>
        <p:nvGrpSpPr>
          <p:cNvPr id="41" name="Group 41"/>
          <p:cNvGrpSpPr/>
          <p:nvPr/>
        </p:nvGrpSpPr>
        <p:grpSpPr>
          <a:xfrm>
            <a:off x="770575" y="1782477"/>
            <a:ext cx="7401705" cy="2128221"/>
            <a:chOff x="0" y="0"/>
            <a:chExt cx="9868939" cy="2837628"/>
          </a:xfrm>
        </p:grpSpPr>
        <p:sp>
          <p:nvSpPr>
            <p:cNvPr id="42" name="Freeform 42"/>
            <p:cNvSpPr/>
            <p:nvPr/>
          </p:nvSpPr>
          <p:spPr>
            <a:xfrm>
              <a:off x="0" y="0"/>
              <a:ext cx="9868939" cy="2837628"/>
            </a:xfrm>
            <a:custGeom>
              <a:avLst/>
              <a:gdLst/>
              <a:ahLst/>
              <a:cxnLst/>
              <a:rect l="l" t="t" r="r" b="b"/>
              <a:pathLst>
                <a:path w="9868939" h="2837628">
                  <a:moveTo>
                    <a:pt x="0" y="0"/>
                  </a:moveTo>
                  <a:lnTo>
                    <a:pt x="9868939" y="0"/>
                  </a:lnTo>
                  <a:lnTo>
                    <a:pt x="9868939" y="2837628"/>
                  </a:lnTo>
                  <a:lnTo>
                    <a:pt x="0" y="2837628"/>
                  </a:lnTo>
                  <a:close/>
                </a:path>
              </a:pathLst>
            </a:custGeom>
            <a:solidFill>
              <a:srgbClr val="000000">
                <a:alpha val="0"/>
              </a:srgbClr>
            </a:solidFill>
          </p:spPr>
          <p:txBody>
            <a:bodyPr>
              <a:noAutofit/>
            </a:bodyPr>
            <a:lstStyle/>
            <a:p>
              <a:endParaRPr/>
            </a:p>
          </p:txBody>
        </p:sp>
        <p:sp>
          <p:nvSpPr>
            <p:cNvPr id="43" name="TextBox 43"/>
            <p:cNvSpPr txBox="1"/>
            <p:nvPr/>
          </p:nvSpPr>
          <p:spPr>
            <a:xfrm>
              <a:off x="0" y="57150"/>
              <a:ext cx="9868939" cy="2780478"/>
            </a:xfrm>
            <a:prstGeom prst="rect">
              <a:avLst/>
            </a:prstGeom>
          </p:spPr>
          <p:txBody>
            <a:bodyPr lIns="0" tIns="0" rIns="0" bIns="0" rtlCol="0" anchor="t">
              <a:noAutofit/>
            </a:bodyPr>
            <a:lstStyle/>
            <a:p>
              <a:pPr algn="l" rtl="0">
                <a:lnSpc>
                  <a:spcPts val="7039"/>
                </a:lnSpc>
              </a:pPr>
              <a:r>
                <a:rPr lang="ja" sz="6300" b="1" i="0" u="none" strike="noStrike">
                  <a:solidFill>
                    <a:srgbClr val="000000"/>
                  </a:solidFill>
                  <a:latin typeface="MS Gothic"/>
                  <a:ea typeface="MS Gothic"/>
                  <a:cs typeface="Open Sans Bold"/>
                  <a:sym typeface="Open Sans Bold"/>
                </a:rPr>
                <a:t>「OLEJVITA」ブランド</a:t>
              </a:r>
            </a:p>
            <a:p>
              <a:pPr algn="l">
                <a:lnSpc>
                  <a:spcPts val="6489"/>
                </a:lnSpc>
              </a:pPr>
              <a:endParaRPr lang="en-US" sz="6399" b="1">
                <a:solidFill>
                  <a:srgbClr val="000000"/>
                </a:solidFill>
                <a:latin typeface="Open Sans Bold"/>
                <a:ea typeface="Open Sans Bold"/>
                <a:cs typeface="Open Sans Bold"/>
                <a:sym typeface="Open Sans Bold"/>
              </a:endParaRPr>
            </a:p>
          </p:txBody>
        </p:sp>
      </p:grpSp>
      <p:grpSp>
        <p:nvGrpSpPr>
          <p:cNvPr id="44" name="Group 44"/>
          <p:cNvGrpSpPr/>
          <p:nvPr/>
        </p:nvGrpSpPr>
        <p:grpSpPr>
          <a:xfrm>
            <a:off x="770574" y="4077504"/>
            <a:ext cx="8371981" cy="2246566"/>
            <a:chOff x="0" y="0"/>
            <a:chExt cx="11162642" cy="2995421"/>
          </a:xfrm>
        </p:grpSpPr>
        <p:sp>
          <p:nvSpPr>
            <p:cNvPr id="45" name="Freeform 45"/>
            <p:cNvSpPr/>
            <p:nvPr/>
          </p:nvSpPr>
          <p:spPr>
            <a:xfrm>
              <a:off x="0" y="0"/>
              <a:ext cx="11162642" cy="2995421"/>
            </a:xfrm>
            <a:custGeom>
              <a:avLst/>
              <a:gdLst/>
              <a:ahLst/>
              <a:cxnLst/>
              <a:rect l="l" t="t" r="r" b="b"/>
              <a:pathLst>
                <a:path w="11162642" h="2995421">
                  <a:moveTo>
                    <a:pt x="0" y="0"/>
                  </a:moveTo>
                  <a:lnTo>
                    <a:pt x="11162642" y="0"/>
                  </a:lnTo>
                  <a:lnTo>
                    <a:pt x="11162642" y="2995421"/>
                  </a:lnTo>
                  <a:lnTo>
                    <a:pt x="0" y="2995421"/>
                  </a:lnTo>
                  <a:close/>
                </a:path>
              </a:pathLst>
            </a:custGeom>
            <a:solidFill>
              <a:srgbClr val="000000">
                <a:alpha val="0"/>
              </a:srgbClr>
            </a:solidFill>
          </p:spPr>
          <p:txBody>
            <a:bodyPr>
              <a:noAutofit/>
            </a:bodyPr>
            <a:lstStyle/>
            <a:p>
              <a:endParaRPr/>
            </a:p>
          </p:txBody>
        </p:sp>
        <p:sp>
          <p:nvSpPr>
            <p:cNvPr id="46" name="TextBox 46"/>
            <p:cNvSpPr txBox="1"/>
            <p:nvPr/>
          </p:nvSpPr>
          <p:spPr>
            <a:xfrm>
              <a:off x="0" y="-38100"/>
              <a:ext cx="11162642" cy="3033521"/>
            </a:xfrm>
            <a:prstGeom prst="rect">
              <a:avLst/>
            </a:prstGeom>
          </p:spPr>
          <p:txBody>
            <a:bodyPr lIns="0" tIns="0" rIns="0" bIns="0" rtlCol="0" anchor="t">
              <a:noAutofit/>
            </a:bodyPr>
            <a:lstStyle/>
            <a:p>
              <a:pPr algn="l" rtl="0">
                <a:lnSpc>
                  <a:spcPts val="2879"/>
                </a:lnSpc>
              </a:pPr>
              <a:r>
                <a:rPr lang="ja" sz="2400" b="0" i="0" u="none" strike="noStrike">
                  <a:solidFill>
                    <a:srgbClr val="000000"/>
                  </a:solidFill>
                  <a:latin typeface="MS Gothic"/>
                  <a:ea typeface="MS Gothic"/>
                  <a:cs typeface="Calibri (MS)"/>
                  <a:sym typeface="Calibri (MS)"/>
                </a:rPr>
                <a:t>弊社は、弊社の低温圧搾油と最高品質のオリーブ・オイルが健康的なライフスタイルを愛する方々にそれほどの多様な形で届けられていることを誇りに思います。弊社は、どこにいても誰もが弊社製品の自然な味と効果を享受できるように、慎重に存在感を高めています。</a:t>
              </a:r>
            </a:p>
            <a:p>
              <a:pPr algn="l">
                <a:lnSpc>
                  <a:spcPts val="2619"/>
                </a:lnSpc>
              </a:pPr>
              <a:endParaRPr lang="en-US" sz="2400">
                <a:solidFill>
                  <a:srgbClr val="000000"/>
                </a:solidFill>
                <a:latin typeface="Calibri (MS)"/>
                <a:ea typeface="Calibri (MS)"/>
                <a:cs typeface="Calibri (MS)"/>
                <a:sym typeface="Calibri (MS)"/>
              </a:endParaRPr>
            </a:p>
          </p:txBody>
        </p:sp>
      </p:grpSp>
      <p:grpSp>
        <p:nvGrpSpPr>
          <p:cNvPr id="47" name="Group 47"/>
          <p:cNvGrpSpPr/>
          <p:nvPr/>
        </p:nvGrpSpPr>
        <p:grpSpPr>
          <a:xfrm>
            <a:off x="499988" y="7067020"/>
            <a:ext cx="8157430" cy="2291415"/>
            <a:chOff x="0" y="0"/>
            <a:chExt cx="10876574" cy="3055220"/>
          </a:xfrm>
        </p:grpSpPr>
        <p:sp>
          <p:nvSpPr>
            <p:cNvPr id="48" name="Freeform 48"/>
            <p:cNvSpPr/>
            <p:nvPr/>
          </p:nvSpPr>
          <p:spPr>
            <a:xfrm>
              <a:off x="0" y="0"/>
              <a:ext cx="10876574" cy="3055220"/>
            </a:xfrm>
            <a:custGeom>
              <a:avLst/>
              <a:gdLst/>
              <a:ahLst/>
              <a:cxnLst/>
              <a:rect l="l" t="t" r="r" b="b"/>
              <a:pathLst>
                <a:path w="10876574" h="3055220">
                  <a:moveTo>
                    <a:pt x="0" y="0"/>
                  </a:moveTo>
                  <a:lnTo>
                    <a:pt x="10876574" y="0"/>
                  </a:lnTo>
                  <a:lnTo>
                    <a:pt x="10876574" y="3055220"/>
                  </a:lnTo>
                  <a:lnTo>
                    <a:pt x="0" y="3055220"/>
                  </a:lnTo>
                  <a:close/>
                </a:path>
              </a:pathLst>
            </a:custGeom>
            <a:solidFill>
              <a:srgbClr val="000000">
                <a:alpha val="0"/>
              </a:srgbClr>
            </a:solidFill>
          </p:spPr>
          <p:txBody>
            <a:bodyPr>
              <a:noAutofit/>
            </a:bodyPr>
            <a:lstStyle/>
            <a:p>
              <a:endParaRPr/>
            </a:p>
          </p:txBody>
        </p:sp>
        <p:sp>
          <p:nvSpPr>
            <p:cNvPr id="49" name="TextBox 49"/>
            <p:cNvSpPr txBox="1"/>
            <p:nvPr/>
          </p:nvSpPr>
          <p:spPr>
            <a:xfrm>
              <a:off x="0" y="-38100"/>
              <a:ext cx="10876574" cy="3093320"/>
            </a:xfrm>
            <a:prstGeom prst="rect">
              <a:avLst/>
            </a:prstGeom>
          </p:spPr>
          <p:txBody>
            <a:bodyPr lIns="0" tIns="0" rIns="0" bIns="0" rtlCol="0" anchor="t">
              <a:noAutofit/>
            </a:bodyPr>
            <a:lstStyle/>
            <a:p>
              <a:pPr marL="518160" lvl="1" indent="-259080" algn="l" rtl="0">
                <a:lnSpc>
                  <a:spcPts val="2868"/>
                </a:lnSpc>
                <a:buFont typeface="Arial"/>
                <a:buChar char="•"/>
              </a:pPr>
              <a:r>
                <a:rPr lang="ja" sz="2400" b="1" i="0" u="none" strike="noStrike">
                  <a:solidFill>
                    <a:srgbClr val="000000"/>
                  </a:solidFill>
                  <a:latin typeface="MS Gothic"/>
                  <a:ea typeface="MS Gothic"/>
                  <a:cs typeface="Calibri (MS) Bold"/>
                  <a:sym typeface="Calibri (MS) Bold"/>
                </a:rPr>
                <a:t>オンラインショップ</a:t>
              </a:r>
            </a:p>
            <a:p>
              <a:pPr marL="518160" lvl="1" indent="-259080" algn="l" rtl="0">
                <a:lnSpc>
                  <a:spcPts val="2868"/>
                </a:lnSpc>
                <a:buFont typeface="Arial"/>
                <a:buChar char="•"/>
              </a:pPr>
              <a:r>
                <a:rPr lang="ja" sz="2400" b="1" i="0" u="none" strike="noStrike">
                  <a:solidFill>
                    <a:srgbClr val="000000"/>
                  </a:solidFill>
                  <a:latin typeface="MS Gothic"/>
                  <a:ea typeface="MS Gothic"/>
                  <a:cs typeface="Calibri (MS) Bold"/>
                  <a:sym typeface="Calibri (MS) Bold"/>
                </a:rPr>
                <a:t>実店舗</a:t>
              </a:r>
            </a:p>
            <a:p>
              <a:pPr marL="518160" lvl="1" indent="-259080" algn="l" rtl="0">
                <a:lnSpc>
                  <a:spcPts val="2868"/>
                </a:lnSpc>
                <a:buFont typeface="Arial"/>
                <a:buChar char="•"/>
              </a:pPr>
              <a:r>
                <a:rPr lang="ja" sz="2400" b="1" i="0" u="none" strike="noStrike">
                  <a:solidFill>
                    <a:srgbClr val="000000"/>
                  </a:solidFill>
                  <a:latin typeface="MS Gothic"/>
                  <a:ea typeface="MS Gothic"/>
                  <a:cs typeface="Calibri (MS) Bold"/>
                  <a:sym typeface="Calibri (MS) Bold"/>
                </a:rPr>
                <a:t>卸売業者</a:t>
              </a:r>
            </a:p>
            <a:p>
              <a:pPr marL="518160" lvl="1" indent="-259080" algn="l" rtl="0">
                <a:lnSpc>
                  <a:spcPts val="2868"/>
                </a:lnSpc>
                <a:buFont typeface="Arial"/>
                <a:buChar char="•"/>
              </a:pPr>
              <a:r>
                <a:rPr lang="ja" sz="2400" b="1" i="0" u="none" strike="noStrike">
                  <a:solidFill>
                    <a:srgbClr val="000000"/>
                  </a:solidFill>
                  <a:latin typeface="MS Gothic"/>
                  <a:ea typeface="MS Gothic"/>
                  <a:cs typeface="Calibri (MS) Bold"/>
                  <a:sym typeface="Calibri (MS) Bold"/>
                </a:rPr>
                <a:t>国際イベント</a:t>
              </a:r>
            </a:p>
            <a:p>
              <a:pPr marL="518160" lvl="1" indent="-259080" algn="l" rtl="0">
                <a:lnSpc>
                  <a:spcPts val="2868"/>
                </a:lnSpc>
                <a:buFont typeface="Arial"/>
                <a:buChar char="•"/>
              </a:pPr>
              <a:r>
                <a:rPr lang="ja" sz="2400" b="1" i="0" u="none" strike="noStrike">
                  <a:solidFill>
                    <a:srgbClr val="000000"/>
                  </a:solidFill>
                  <a:latin typeface="MS Gothic"/>
                  <a:ea typeface="MS Gothic"/>
                  <a:cs typeface="Calibri (MS) Bold"/>
                  <a:sym typeface="Calibri (MS) Bold"/>
                </a:rPr>
                <a:t>フェアや市場</a:t>
              </a:r>
            </a:p>
            <a:p>
              <a:pPr algn="l">
                <a:lnSpc>
                  <a:spcPts val="2870"/>
                </a:lnSpc>
              </a:pPr>
              <a:endParaRPr lang="en-US" sz="2400" b="1">
                <a:solidFill>
                  <a:srgbClr val="000000"/>
                </a:solidFill>
                <a:latin typeface="Calibri (MS) Bold"/>
                <a:ea typeface="Calibri (MS) Bold"/>
                <a:cs typeface="Calibri (MS) Bold"/>
                <a:sym typeface="Calibri (MS) Bold"/>
              </a:endParaRPr>
            </a:p>
          </p:txBody>
        </p:sp>
      </p:grpSp>
      <p:sp>
        <p:nvSpPr>
          <p:cNvPr id="50" name="Freeform 50"/>
          <p:cNvSpPr/>
          <p:nvPr/>
        </p:nvSpPr>
        <p:spPr>
          <a:xfrm>
            <a:off x="13521537" y="1946977"/>
            <a:ext cx="3737762" cy="7477025"/>
          </a:xfrm>
          <a:custGeom>
            <a:avLst/>
            <a:gdLst/>
            <a:ahLst/>
            <a:cxnLst/>
            <a:rect l="l" t="t" r="r" b="b"/>
            <a:pathLst>
              <a:path w="3737762" h="7477025">
                <a:moveTo>
                  <a:pt x="0" y="0"/>
                </a:moveTo>
                <a:lnTo>
                  <a:pt x="3737762" y="0"/>
                </a:lnTo>
                <a:lnTo>
                  <a:pt x="3737762" y="7477025"/>
                </a:lnTo>
                <a:lnTo>
                  <a:pt x="0" y="7477025"/>
                </a:lnTo>
                <a:lnTo>
                  <a:pt x="0" y="0"/>
                </a:lnTo>
                <a:close/>
              </a:path>
            </a:pathLst>
          </a:custGeom>
          <a:blipFill>
            <a:blip r:embed="rId21"/>
            <a:stretch>
              <a:fillRect l="-18823" t="-2924" r="-14975" b="-1403"/>
            </a:stretch>
          </a:blipFill>
          <a:effectLst>
            <a:outerShdw blurRad="50800" dist="38100" algn="l" rotWithShape="0">
              <a:prstClr val="black">
                <a:alpha val="40000"/>
              </a:prstClr>
            </a:outerShdw>
          </a:effectLst>
        </p:spPr>
        <p:txBody>
          <a:bodyPr>
            <a:noAutofit/>
          </a:bodyPr>
          <a:lstStyle/>
          <a:p>
            <a:endParaRPr/>
          </a:p>
        </p:txBody>
      </p:sp>
      <p:sp>
        <p:nvSpPr>
          <p:cNvPr id="51" name="Freeform 51"/>
          <p:cNvSpPr/>
          <p:nvPr/>
        </p:nvSpPr>
        <p:spPr>
          <a:xfrm>
            <a:off x="10120544" y="1946977"/>
            <a:ext cx="3400994" cy="7477025"/>
          </a:xfrm>
          <a:custGeom>
            <a:avLst/>
            <a:gdLst/>
            <a:ahLst/>
            <a:cxnLst/>
            <a:rect l="l" t="t" r="r" b="b"/>
            <a:pathLst>
              <a:path w="3400994" h="7477025">
                <a:moveTo>
                  <a:pt x="0" y="0"/>
                </a:moveTo>
                <a:lnTo>
                  <a:pt x="3400994" y="0"/>
                </a:lnTo>
                <a:lnTo>
                  <a:pt x="3400994" y="7477025"/>
                </a:lnTo>
                <a:lnTo>
                  <a:pt x="0" y="7477025"/>
                </a:lnTo>
                <a:lnTo>
                  <a:pt x="0" y="0"/>
                </a:lnTo>
                <a:close/>
              </a:path>
            </a:pathLst>
          </a:custGeom>
          <a:blipFill>
            <a:blip r:embed="rId22"/>
            <a:stretch>
              <a:fillRect l="-107264" r="-85866"/>
            </a:stretch>
          </a:blipFill>
          <a:effectLst>
            <a:outerShdw blurRad="50800" dist="38100" algn="l" rotWithShape="0">
              <a:prstClr val="black">
                <a:alpha val="40000"/>
              </a:prstClr>
            </a:outerShdw>
          </a:effectLst>
        </p:spPr>
        <p:txBody>
          <a:bodyPr>
            <a:noAutofit/>
          </a:bodyPr>
          <a:lstStyle/>
          <a:p>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1879" y="664816"/>
            <a:ext cx="382336" cy="382336"/>
            <a:chOff x="0" y="0"/>
            <a:chExt cx="509781" cy="509781"/>
          </a:xfrm>
        </p:grpSpPr>
        <p:sp>
          <p:nvSpPr>
            <p:cNvPr id="3" name="Freeform 3"/>
            <p:cNvSpPr/>
            <p:nvPr/>
          </p:nvSpPr>
          <p:spPr>
            <a:xfrm>
              <a:off x="0" y="0"/>
              <a:ext cx="509651" cy="509651"/>
            </a:xfrm>
            <a:custGeom>
              <a:avLst/>
              <a:gdLst/>
              <a:ahLst/>
              <a:cxnLst/>
              <a:rect l="l" t="t" r="r" b="b"/>
              <a:pathLst>
                <a:path w="509651" h="509651">
                  <a:moveTo>
                    <a:pt x="509651" y="0"/>
                  </a:moveTo>
                  <a:lnTo>
                    <a:pt x="0" y="0"/>
                  </a:lnTo>
                  <a:lnTo>
                    <a:pt x="0" y="509651"/>
                  </a:lnTo>
                  <a:lnTo>
                    <a:pt x="509651" y="509651"/>
                  </a:lnTo>
                  <a:lnTo>
                    <a:pt x="509651" y="0"/>
                  </a:lnTo>
                  <a:close/>
                </a:path>
              </a:pathLst>
            </a:custGeom>
            <a:solidFill>
              <a:srgbClr val="E52632"/>
            </a:solidFill>
          </p:spPr>
          <p:txBody>
            <a:bodyPr>
              <a:noAutofit/>
            </a:bodyPr>
            <a:lstStyle/>
            <a:p>
              <a:endParaRPr/>
            </a:p>
          </p:txBody>
        </p:sp>
      </p:grpSp>
      <p:sp>
        <p:nvSpPr>
          <p:cNvPr id="4" name="Freeform 4"/>
          <p:cNvSpPr/>
          <p:nvPr/>
        </p:nvSpPr>
        <p:spPr>
          <a:xfrm>
            <a:off x="905950" y="717629"/>
            <a:ext cx="185970" cy="276645"/>
          </a:xfrm>
          <a:custGeom>
            <a:avLst/>
            <a:gdLst/>
            <a:ahLst/>
            <a:cxnLst/>
            <a:rect l="l" t="t" r="r" b="b"/>
            <a:pathLst>
              <a:path w="185970" h="276645">
                <a:moveTo>
                  <a:pt x="0" y="0"/>
                </a:moveTo>
                <a:lnTo>
                  <a:pt x="185970" y="0"/>
                </a:lnTo>
                <a:lnTo>
                  <a:pt x="185970" y="276645"/>
                </a:lnTo>
                <a:lnTo>
                  <a:pt x="0" y="2766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noAutofit/>
          </a:bodyPr>
          <a:lstStyle/>
          <a:p>
            <a:endParaRPr/>
          </a:p>
        </p:txBody>
      </p:sp>
      <p:sp>
        <p:nvSpPr>
          <p:cNvPr id="5" name="Freeform 5"/>
          <p:cNvSpPr/>
          <p:nvPr/>
        </p:nvSpPr>
        <p:spPr>
          <a:xfrm>
            <a:off x="814150" y="718015"/>
            <a:ext cx="180898" cy="276066"/>
          </a:xfrm>
          <a:custGeom>
            <a:avLst/>
            <a:gdLst/>
            <a:ahLst/>
            <a:cxnLst/>
            <a:rect l="l" t="t" r="r" b="b"/>
            <a:pathLst>
              <a:path w="180898" h="276066">
                <a:moveTo>
                  <a:pt x="0" y="0"/>
                </a:moveTo>
                <a:lnTo>
                  <a:pt x="180898" y="0"/>
                </a:lnTo>
                <a:lnTo>
                  <a:pt x="180898" y="276066"/>
                </a:lnTo>
                <a:lnTo>
                  <a:pt x="0" y="276066"/>
                </a:lnTo>
                <a:lnTo>
                  <a:pt x="0" y="0"/>
                </a:lnTo>
                <a:close/>
              </a:path>
            </a:pathLst>
          </a:custGeom>
          <a:blipFill>
            <a:blip r:embed="rId5"/>
            <a:stretch>
              <a:fillRect l="-74" r="-74"/>
            </a:stretch>
          </a:blipFill>
        </p:spPr>
        <p:txBody>
          <a:bodyPr>
            <a:noAutofit/>
          </a:bodyPr>
          <a:lstStyle/>
          <a:p>
            <a:endParaRPr/>
          </a:p>
        </p:txBody>
      </p:sp>
      <p:sp>
        <p:nvSpPr>
          <p:cNvPr id="6" name="Freeform 6"/>
          <p:cNvSpPr/>
          <p:nvPr/>
        </p:nvSpPr>
        <p:spPr>
          <a:xfrm>
            <a:off x="1227100" y="900769"/>
            <a:ext cx="372517" cy="147274"/>
          </a:xfrm>
          <a:custGeom>
            <a:avLst/>
            <a:gdLst/>
            <a:ahLst/>
            <a:cxnLst/>
            <a:rect l="l" t="t" r="r" b="b"/>
            <a:pathLst>
              <a:path w="372517" h="147274">
                <a:moveTo>
                  <a:pt x="0" y="0"/>
                </a:moveTo>
                <a:lnTo>
                  <a:pt x="372517" y="0"/>
                </a:lnTo>
                <a:lnTo>
                  <a:pt x="372517" y="147275"/>
                </a:lnTo>
                <a:lnTo>
                  <a:pt x="0" y="1472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noAutofit/>
          </a:bodyPr>
          <a:lstStyle/>
          <a:p>
            <a:endParaRPr/>
          </a:p>
        </p:txBody>
      </p:sp>
      <p:grpSp>
        <p:nvGrpSpPr>
          <p:cNvPr id="7" name="Group 7"/>
          <p:cNvGrpSpPr/>
          <p:nvPr/>
        </p:nvGrpSpPr>
        <p:grpSpPr>
          <a:xfrm>
            <a:off x="2061747" y="666170"/>
            <a:ext cx="261628" cy="322271"/>
            <a:chOff x="0" y="0"/>
            <a:chExt cx="348838" cy="429694"/>
          </a:xfrm>
        </p:grpSpPr>
        <p:sp>
          <p:nvSpPr>
            <p:cNvPr id="8" name="Freeform 8"/>
            <p:cNvSpPr/>
            <p:nvPr/>
          </p:nvSpPr>
          <p:spPr>
            <a:xfrm>
              <a:off x="27305" y="414655"/>
              <a:ext cx="10287" cy="14732"/>
            </a:xfrm>
            <a:custGeom>
              <a:avLst/>
              <a:gdLst/>
              <a:ahLst/>
              <a:cxnLst/>
              <a:rect l="l" t="t" r="r" b="b"/>
              <a:pathLst>
                <a:path w="10287" h="14731">
                  <a:moveTo>
                    <a:pt x="10287" y="0"/>
                  </a:moveTo>
                  <a:lnTo>
                    <a:pt x="0" y="14224"/>
                  </a:lnTo>
                  <a:lnTo>
                    <a:pt x="2032" y="14732"/>
                  </a:lnTo>
                  <a:lnTo>
                    <a:pt x="3302" y="14605"/>
                  </a:lnTo>
                  <a:lnTo>
                    <a:pt x="3302" y="13462"/>
                  </a:lnTo>
                  <a:lnTo>
                    <a:pt x="7112" y="8636"/>
                  </a:lnTo>
                  <a:lnTo>
                    <a:pt x="10287" y="0"/>
                  </a:lnTo>
                  <a:close/>
                </a:path>
              </a:pathLst>
            </a:custGeom>
            <a:solidFill>
              <a:srgbClr val="000000"/>
            </a:solidFill>
          </p:spPr>
          <p:txBody>
            <a:bodyPr>
              <a:noAutofit/>
            </a:bodyPr>
            <a:lstStyle/>
            <a:p>
              <a:endParaRPr/>
            </a:p>
          </p:txBody>
        </p:sp>
        <p:sp>
          <p:nvSpPr>
            <p:cNvPr id="9" name="Freeform 9"/>
            <p:cNvSpPr/>
            <p:nvPr/>
          </p:nvSpPr>
          <p:spPr>
            <a:xfrm>
              <a:off x="0" y="95377"/>
              <a:ext cx="244348" cy="324993"/>
            </a:xfrm>
            <a:custGeom>
              <a:avLst/>
              <a:gdLst/>
              <a:ahLst/>
              <a:cxnLst/>
              <a:rect l="l" t="t" r="r" b="b"/>
              <a:pathLst>
                <a:path w="244347" h="324993">
                  <a:moveTo>
                    <a:pt x="244348" y="0"/>
                  </a:moveTo>
                  <a:lnTo>
                    <a:pt x="0" y="0"/>
                  </a:lnTo>
                  <a:lnTo>
                    <a:pt x="0" y="324993"/>
                  </a:lnTo>
                  <a:lnTo>
                    <a:pt x="889" y="324104"/>
                  </a:lnTo>
                  <a:lnTo>
                    <a:pt x="244348" y="0"/>
                  </a:lnTo>
                  <a:close/>
                </a:path>
              </a:pathLst>
            </a:custGeom>
            <a:solidFill>
              <a:srgbClr val="000000"/>
            </a:solidFill>
          </p:spPr>
          <p:txBody>
            <a:bodyPr>
              <a:noAutofit/>
            </a:bodyPr>
            <a:lstStyle/>
            <a:p>
              <a:endParaRPr/>
            </a:p>
          </p:txBody>
        </p:sp>
        <p:sp>
          <p:nvSpPr>
            <p:cNvPr id="10" name="Freeform 10"/>
            <p:cNvSpPr/>
            <p:nvPr/>
          </p:nvSpPr>
          <p:spPr>
            <a:xfrm>
              <a:off x="0" y="0"/>
              <a:ext cx="348488" cy="70485"/>
            </a:xfrm>
            <a:custGeom>
              <a:avLst/>
              <a:gdLst/>
              <a:ahLst/>
              <a:cxnLst/>
              <a:rect l="l" t="t" r="r" b="b"/>
              <a:pathLst>
                <a:path w="348488" h="70485">
                  <a:moveTo>
                    <a:pt x="348488" y="0"/>
                  </a:moveTo>
                  <a:lnTo>
                    <a:pt x="0" y="0"/>
                  </a:lnTo>
                  <a:lnTo>
                    <a:pt x="0" y="70485"/>
                  </a:lnTo>
                  <a:lnTo>
                    <a:pt x="295529" y="70485"/>
                  </a:lnTo>
                  <a:lnTo>
                    <a:pt x="348488" y="0"/>
                  </a:lnTo>
                  <a:close/>
                </a:path>
              </a:pathLst>
            </a:custGeom>
            <a:solidFill>
              <a:srgbClr val="000000"/>
            </a:solidFill>
          </p:spPr>
          <p:txBody>
            <a:bodyPr>
              <a:noAutofit/>
            </a:bodyPr>
            <a:lstStyle/>
            <a:p>
              <a:endParaRPr/>
            </a:p>
          </p:txBody>
        </p:sp>
      </p:grpSp>
      <p:grpSp>
        <p:nvGrpSpPr>
          <p:cNvPr id="11" name="Group 11"/>
          <p:cNvGrpSpPr/>
          <p:nvPr/>
        </p:nvGrpSpPr>
        <p:grpSpPr>
          <a:xfrm>
            <a:off x="2670446" y="666170"/>
            <a:ext cx="238527" cy="237949"/>
            <a:chOff x="0" y="0"/>
            <a:chExt cx="318035" cy="317265"/>
          </a:xfrm>
        </p:grpSpPr>
        <p:sp>
          <p:nvSpPr>
            <p:cNvPr id="12" name="Freeform 12"/>
            <p:cNvSpPr/>
            <p:nvPr/>
          </p:nvSpPr>
          <p:spPr>
            <a:xfrm>
              <a:off x="0" y="0"/>
              <a:ext cx="317754" cy="317246"/>
            </a:xfrm>
            <a:custGeom>
              <a:avLst/>
              <a:gdLst/>
              <a:ahLst/>
              <a:cxnLst/>
              <a:rect l="l" t="t" r="r" b="b"/>
              <a:pathLst>
                <a:path w="317754" h="317246">
                  <a:moveTo>
                    <a:pt x="317754" y="0"/>
                  </a:moveTo>
                  <a:lnTo>
                    <a:pt x="0" y="0"/>
                  </a:lnTo>
                  <a:lnTo>
                    <a:pt x="0" y="70866"/>
                  </a:lnTo>
                  <a:lnTo>
                    <a:pt x="182372" y="70866"/>
                  </a:lnTo>
                  <a:lnTo>
                    <a:pt x="182372" y="95504"/>
                  </a:lnTo>
                  <a:lnTo>
                    <a:pt x="0" y="95504"/>
                  </a:lnTo>
                  <a:lnTo>
                    <a:pt x="0" y="240284"/>
                  </a:lnTo>
                  <a:lnTo>
                    <a:pt x="150495" y="240284"/>
                  </a:lnTo>
                  <a:lnTo>
                    <a:pt x="150495" y="264922"/>
                  </a:lnTo>
                  <a:lnTo>
                    <a:pt x="0" y="264922"/>
                  </a:lnTo>
                  <a:lnTo>
                    <a:pt x="0" y="317246"/>
                  </a:lnTo>
                  <a:lnTo>
                    <a:pt x="317754" y="317246"/>
                  </a:lnTo>
                  <a:lnTo>
                    <a:pt x="317754" y="264922"/>
                  </a:lnTo>
                  <a:lnTo>
                    <a:pt x="317754" y="240284"/>
                  </a:lnTo>
                  <a:lnTo>
                    <a:pt x="317754" y="95504"/>
                  </a:lnTo>
                  <a:lnTo>
                    <a:pt x="317754" y="70866"/>
                  </a:lnTo>
                  <a:lnTo>
                    <a:pt x="317754" y="0"/>
                  </a:lnTo>
                  <a:close/>
                </a:path>
              </a:pathLst>
            </a:custGeom>
            <a:solidFill>
              <a:srgbClr val="E52632"/>
            </a:solidFill>
          </p:spPr>
          <p:txBody>
            <a:bodyPr>
              <a:noAutofit/>
            </a:bodyPr>
            <a:lstStyle/>
            <a:p>
              <a:endParaRPr/>
            </a:p>
          </p:txBody>
        </p:sp>
      </p:grpSp>
      <p:sp>
        <p:nvSpPr>
          <p:cNvPr id="13" name="Freeform 13"/>
          <p:cNvSpPr/>
          <p:nvPr/>
        </p:nvSpPr>
        <p:spPr>
          <a:xfrm>
            <a:off x="1463744" y="612077"/>
            <a:ext cx="580434" cy="395042"/>
          </a:xfrm>
          <a:custGeom>
            <a:avLst/>
            <a:gdLst/>
            <a:ahLst/>
            <a:cxnLst/>
            <a:rect l="l" t="t" r="r" b="b"/>
            <a:pathLst>
              <a:path w="580434" h="395042">
                <a:moveTo>
                  <a:pt x="0" y="0"/>
                </a:moveTo>
                <a:lnTo>
                  <a:pt x="580434" y="0"/>
                </a:lnTo>
                <a:lnTo>
                  <a:pt x="580434" y="395042"/>
                </a:lnTo>
                <a:lnTo>
                  <a:pt x="0" y="39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noAutofit/>
          </a:bodyPr>
          <a:lstStyle/>
          <a:p>
            <a:endParaRPr/>
          </a:p>
        </p:txBody>
      </p:sp>
      <p:grpSp>
        <p:nvGrpSpPr>
          <p:cNvPr id="14" name="Group 14"/>
          <p:cNvGrpSpPr/>
          <p:nvPr/>
        </p:nvGrpSpPr>
        <p:grpSpPr>
          <a:xfrm>
            <a:off x="2311547" y="719084"/>
            <a:ext cx="243147" cy="277222"/>
            <a:chOff x="0" y="0"/>
            <a:chExt cx="324196" cy="369630"/>
          </a:xfrm>
        </p:grpSpPr>
        <p:sp>
          <p:nvSpPr>
            <p:cNvPr id="15" name="Freeform 15"/>
            <p:cNvSpPr/>
            <p:nvPr/>
          </p:nvSpPr>
          <p:spPr>
            <a:xfrm>
              <a:off x="0" y="0"/>
              <a:ext cx="265811" cy="368935"/>
            </a:xfrm>
            <a:custGeom>
              <a:avLst/>
              <a:gdLst/>
              <a:ahLst/>
              <a:cxnLst/>
              <a:rect l="l" t="t" r="r" b="b"/>
              <a:pathLst>
                <a:path w="265811" h="368935">
                  <a:moveTo>
                    <a:pt x="265811" y="368935"/>
                  </a:moveTo>
                  <a:lnTo>
                    <a:pt x="47117" y="182245"/>
                  </a:lnTo>
                  <a:lnTo>
                    <a:pt x="260350" y="0"/>
                  </a:lnTo>
                  <a:lnTo>
                    <a:pt x="220599" y="0"/>
                  </a:lnTo>
                  <a:lnTo>
                    <a:pt x="26543" y="166243"/>
                  </a:lnTo>
                  <a:lnTo>
                    <a:pt x="26543" y="0"/>
                  </a:lnTo>
                  <a:lnTo>
                    <a:pt x="0" y="0"/>
                  </a:lnTo>
                  <a:lnTo>
                    <a:pt x="0" y="368935"/>
                  </a:lnTo>
                  <a:lnTo>
                    <a:pt x="26543" y="368935"/>
                  </a:lnTo>
                  <a:lnTo>
                    <a:pt x="26543" y="198755"/>
                  </a:lnTo>
                  <a:lnTo>
                    <a:pt x="225552" y="368935"/>
                  </a:lnTo>
                  <a:lnTo>
                    <a:pt x="265811" y="368935"/>
                  </a:lnTo>
                  <a:close/>
                </a:path>
              </a:pathLst>
            </a:custGeom>
            <a:solidFill>
              <a:srgbClr val="000000"/>
            </a:solidFill>
          </p:spPr>
          <p:txBody>
            <a:bodyPr>
              <a:noAutofit/>
            </a:bodyPr>
            <a:lstStyle/>
            <a:p>
              <a:endParaRPr/>
            </a:p>
          </p:txBody>
        </p:sp>
        <p:sp>
          <p:nvSpPr>
            <p:cNvPr id="16" name="Freeform 16"/>
            <p:cNvSpPr/>
            <p:nvPr/>
          </p:nvSpPr>
          <p:spPr>
            <a:xfrm>
              <a:off x="297434" y="0"/>
              <a:ext cx="26543" cy="368808"/>
            </a:xfrm>
            <a:custGeom>
              <a:avLst/>
              <a:gdLst/>
              <a:ahLst/>
              <a:cxnLst/>
              <a:rect l="l" t="t" r="r" b="b"/>
              <a:pathLst>
                <a:path w="26543" h="368808">
                  <a:moveTo>
                    <a:pt x="26543" y="0"/>
                  </a:moveTo>
                  <a:lnTo>
                    <a:pt x="0" y="0"/>
                  </a:lnTo>
                  <a:lnTo>
                    <a:pt x="0" y="368808"/>
                  </a:lnTo>
                  <a:lnTo>
                    <a:pt x="26543" y="368808"/>
                  </a:lnTo>
                  <a:lnTo>
                    <a:pt x="26543" y="0"/>
                  </a:lnTo>
                  <a:close/>
                </a:path>
              </a:pathLst>
            </a:custGeom>
            <a:solidFill>
              <a:srgbClr val="000000"/>
            </a:solidFill>
          </p:spPr>
          <p:txBody>
            <a:bodyPr>
              <a:noAutofit/>
            </a:bodyPr>
            <a:lstStyle/>
            <a:p>
              <a:endParaRPr/>
            </a:p>
          </p:txBody>
        </p:sp>
      </p:grpSp>
      <p:grpSp>
        <p:nvGrpSpPr>
          <p:cNvPr id="17" name="Group 17"/>
          <p:cNvGrpSpPr/>
          <p:nvPr/>
        </p:nvGrpSpPr>
        <p:grpSpPr>
          <a:xfrm>
            <a:off x="2602642" y="719454"/>
            <a:ext cx="205029" cy="276067"/>
            <a:chOff x="0" y="0"/>
            <a:chExt cx="273372" cy="368089"/>
          </a:xfrm>
        </p:grpSpPr>
        <p:sp>
          <p:nvSpPr>
            <p:cNvPr id="18" name="Freeform 18"/>
            <p:cNvSpPr/>
            <p:nvPr/>
          </p:nvSpPr>
          <p:spPr>
            <a:xfrm>
              <a:off x="0" y="0"/>
              <a:ext cx="272796" cy="368046"/>
            </a:xfrm>
            <a:custGeom>
              <a:avLst/>
              <a:gdLst/>
              <a:ahLst/>
              <a:cxnLst/>
              <a:rect l="l" t="t" r="r" b="b"/>
              <a:pathLst>
                <a:path w="272796" h="368046">
                  <a:moveTo>
                    <a:pt x="272796" y="343408"/>
                  </a:moveTo>
                  <a:lnTo>
                    <a:pt x="26670" y="343408"/>
                  </a:lnTo>
                  <a:lnTo>
                    <a:pt x="26670" y="194056"/>
                  </a:lnTo>
                  <a:lnTo>
                    <a:pt x="90424" y="194056"/>
                  </a:lnTo>
                  <a:lnTo>
                    <a:pt x="90424" y="167894"/>
                  </a:lnTo>
                  <a:lnTo>
                    <a:pt x="26670" y="167894"/>
                  </a:lnTo>
                  <a:lnTo>
                    <a:pt x="26670" y="24638"/>
                  </a:lnTo>
                  <a:lnTo>
                    <a:pt x="90424" y="24638"/>
                  </a:lnTo>
                  <a:lnTo>
                    <a:pt x="90424" y="0"/>
                  </a:lnTo>
                  <a:lnTo>
                    <a:pt x="0" y="0"/>
                  </a:lnTo>
                  <a:lnTo>
                    <a:pt x="0" y="24638"/>
                  </a:lnTo>
                  <a:lnTo>
                    <a:pt x="0" y="167894"/>
                  </a:lnTo>
                  <a:lnTo>
                    <a:pt x="0" y="194056"/>
                  </a:lnTo>
                  <a:lnTo>
                    <a:pt x="0" y="343408"/>
                  </a:lnTo>
                  <a:lnTo>
                    <a:pt x="0" y="368046"/>
                  </a:lnTo>
                  <a:lnTo>
                    <a:pt x="272796" y="368046"/>
                  </a:lnTo>
                  <a:lnTo>
                    <a:pt x="272796" y="343408"/>
                  </a:lnTo>
                  <a:close/>
                </a:path>
              </a:pathLst>
            </a:custGeom>
            <a:solidFill>
              <a:srgbClr val="000000"/>
            </a:solidFill>
          </p:spPr>
          <p:txBody>
            <a:bodyPr>
              <a:noAutofit/>
            </a:bodyPr>
            <a:lstStyle/>
            <a:p>
              <a:endParaRPr/>
            </a:p>
          </p:txBody>
        </p:sp>
      </p:grpSp>
      <p:grpSp>
        <p:nvGrpSpPr>
          <p:cNvPr id="19" name="Group 19"/>
          <p:cNvGrpSpPr/>
          <p:nvPr/>
        </p:nvGrpSpPr>
        <p:grpSpPr>
          <a:xfrm>
            <a:off x="2076682" y="975261"/>
            <a:ext cx="196366" cy="20792"/>
            <a:chOff x="0" y="0"/>
            <a:chExt cx="261821" cy="27722"/>
          </a:xfrm>
        </p:grpSpPr>
        <p:sp>
          <p:nvSpPr>
            <p:cNvPr id="20" name="Freeform 20"/>
            <p:cNvSpPr/>
            <p:nvPr/>
          </p:nvSpPr>
          <p:spPr>
            <a:xfrm>
              <a:off x="0" y="0"/>
              <a:ext cx="261493" cy="27178"/>
            </a:xfrm>
            <a:custGeom>
              <a:avLst/>
              <a:gdLst/>
              <a:ahLst/>
              <a:cxnLst/>
              <a:rect l="l" t="t" r="r" b="b"/>
              <a:pathLst>
                <a:path w="261493" h="27178">
                  <a:moveTo>
                    <a:pt x="261493" y="2413"/>
                  </a:moveTo>
                  <a:lnTo>
                    <a:pt x="17907" y="2413"/>
                  </a:lnTo>
                  <a:lnTo>
                    <a:pt x="19558" y="0"/>
                  </a:lnTo>
                  <a:lnTo>
                    <a:pt x="17780" y="2413"/>
                  </a:lnTo>
                  <a:lnTo>
                    <a:pt x="0" y="27178"/>
                  </a:lnTo>
                  <a:lnTo>
                    <a:pt x="261493" y="27178"/>
                  </a:lnTo>
                  <a:lnTo>
                    <a:pt x="261493" y="2413"/>
                  </a:lnTo>
                  <a:close/>
                </a:path>
              </a:pathLst>
            </a:custGeom>
            <a:solidFill>
              <a:srgbClr val="000000"/>
            </a:solidFill>
          </p:spPr>
          <p:txBody>
            <a:bodyPr>
              <a:noAutofit/>
            </a:bodyPr>
            <a:lstStyle/>
            <a:p>
              <a:endParaRPr/>
            </a:p>
          </p:txBody>
        </p:sp>
      </p:grpSp>
      <p:sp>
        <p:nvSpPr>
          <p:cNvPr id="21" name="Freeform 21"/>
          <p:cNvSpPr/>
          <p:nvPr/>
        </p:nvSpPr>
        <p:spPr>
          <a:xfrm>
            <a:off x="1280354" y="719072"/>
            <a:ext cx="113548" cy="181699"/>
          </a:xfrm>
          <a:custGeom>
            <a:avLst/>
            <a:gdLst/>
            <a:ahLst/>
            <a:cxnLst/>
            <a:rect l="l" t="t" r="r" b="b"/>
            <a:pathLst>
              <a:path w="113548" h="181699">
                <a:moveTo>
                  <a:pt x="0" y="0"/>
                </a:moveTo>
                <a:lnTo>
                  <a:pt x="113548" y="0"/>
                </a:lnTo>
                <a:lnTo>
                  <a:pt x="113548" y="181699"/>
                </a:lnTo>
                <a:lnTo>
                  <a:pt x="0" y="181699"/>
                </a:lnTo>
                <a:lnTo>
                  <a:pt x="0" y="0"/>
                </a:lnTo>
                <a:close/>
              </a:path>
            </a:pathLst>
          </a:custGeom>
          <a:blipFill>
            <a:blip r:embed="rId10"/>
            <a:stretch>
              <a:fillRect l="-737" r="-737"/>
            </a:stretch>
          </a:blipFill>
        </p:spPr>
        <p:txBody>
          <a:bodyPr>
            <a:noAutofit/>
          </a:bodyPr>
          <a:lstStyle/>
          <a:p>
            <a:endParaRPr/>
          </a:p>
        </p:txBody>
      </p:sp>
      <p:sp>
        <p:nvSpPr>
          <p:cNvPr id="22" name="Freeform 22"/>
          <p:cNvSpPr/>
          <p:nvPr/>
        </p:nvSpPr>
        <p:spPr>
          <a:xfrm>
            <a:off x="1598858" y="1101200"/>
            <a:ext cx="114053" cy="135947"/>
          </a:xfrm>
          <a:custGeom>
            <a:avLst/>
            <a:gdLst/>
            <a:ahLst/>
            <a:cxnLst/>
            <a:rect l="l" t="t" r="r" b="b"/>
            <a:pathLst>
              <a:path w="114053" h="135947">
                <a:moveTo>
                  <a:pt x="0" y="0"/>
                </a:moveTo>
                <a:lnTo>
                  <a:pt x="114053" y="0"/>
                </a:lnTo>
                <a:lnTo>
                  <a:pt x="114053" y="135948"/>
                </a:lnTo>
                <a:lnTo>
                  <a:pt x="0" y="135948"/>
                </a:lnTo>
                <a:lnTo>
                  <a:pt x="0" y="0"/>
                </a:lnTo>
                <a:close/>
              </a:path>
            </a:pathLst>
          </a:custGeom>
          <a:blipFill>
            <a:blip r:embed="rId11"/>
            <a:stretch>
              <a:fillRect t="-14" b="-14"/>
            </a:stretch>
          </a:blipFill>
        </p:spPr>
        <p:txBody>
          <a:bodyPr>
            <a:noAutofit/>
          </a:bodyPr>
          <a:lstStyle/>
          <a:p>
            <a:endParaRPr/>
          </a:p>
        </p:txBody>
      </p:sp>
      <p:sp>
        <p:nvSpPr>
          <p:cNvPr id="23" name="Freeform 23"/>
          <p:cNvSpPr/>
          <p:nvPr/>
        </p:nvSpPr>
        <p:spPr>
          <a:xfrm>
            <a:off x="1744774" y="1100637"/>
            <a:ext cx="210909" cy="136509"/>
          </a:xfrm>
          <a:custGeom>
            <a:avLst/>
            <a:gdLst/>
            <a:ahLst/>
            <a:cxnLst/>
            <a:rect l="l" t="t" r="r" b="b"/>
            <a:pathLst>
              <a:path w="210908" h="136509">
                <a:moveTo>
                  <a:pt x="0" y="0"/>
                </a:moveTo>
                <a:lnTo>
                  <a:pt x="210909" y="0"/>
                </a:lnTo>
                <a:lnTo>
                  <a:pt x="210909" y="136510"/>
                </a:lnTo>
                <a:lnTo>
                  <a:pt x="0" y="136510"/>
                </a:lnTo>
                <a:lnTo>
                  <a:pt x="0" y="0"/>
                </a:lnTo>
                <a:close/>
              </a:path>
            </a:pathLst>
          </a:custGeom>
          <a:blipFill>
            <a:blip r:embed="rId12"/>
            <a:stretch>
              <a:fillRect l="-109" r="-109"/>
            </a:stretch>
          </a:blipFill>
        </p:spPr>
        <p:txBody>
          <a:bodyPr>
            <a:noAutofit/>
          </a:bodyPr>
          <a:lstStyle/>
          <a:p>
            <a:endParaRPr/>
          </a:p>
        </p:txBody>
      </p:sp>
      <p:sp>
        <p:nvSpPr>
          <p:cNvPr id="24" name="Freeform 24"/>
          <p:cNvSpPr/>
          <p:nvPr/>
        </p:nvSpPr>
        <p:spPr>
          <a:xfrm>
            <a:off x="2027324" y="1101196"/>
            <a:ext cx="99006" cy="135947"/>
          </a:xfrm>
          <a:custGeom>
            <a:avLst/>
            <a:gdLst/>
            <a:ahLst/>
            <a:cxnLst/>
            <a:rect l="l" t="t" r="r" b="b"/>
            <a:pathLst>
              <a:path w="99006" h="135947">
                <a:moveTo>
                  <a:pt x="0" y="0"/>
                </a:moveTo>
                <a:lnTo>
                  <a:pt x="99006" y="0"/>
                </a:lnTo>
                <a:lnTo>
                  <a:pt x="99006" y="135947"/>
                </a:lnTo>
                <a:lnTo>
                  <a:pt x="0" y="135947"/>
                </a:lnTo>
                <a:lnTo>
                  <a:pt x="0" y="0"/>
                </a:lnTo>
                <a:close/>
              </a:path>
            </a:pathLst>
          </a:custGeom>
          <a:blipFill>
            <a:blip r:embed="rId13"/>
            <a:stretch>
              <a:fillRect l="-938" r="-938"/>
            </a:stretch>
          </a:blipFill>
        </p:spPr>
        <p:txBody>
          <a:bodyPr>
            <a:noAutofit/>
          </a:bodyPr>
          <a:lstStyle/>
          <a:p>
            <a:endParaRPr/>
          </a:p>
        </p:txBody>
      </p:sp>
      <p:grpSp>
        <p:nvGrpSpPr>
          <p:cNvPr id="25" name="Group 25"/>
          <p:cNvGrpSpPr/>
          <p:nvPr/>
        </p:nvGrpSpPr>
        <p:grpSpPr>
          <a:xfrm>
            <a:off x="2157014" y="1101192"/>
            <a:ext cx="16749" cy="136301"/>
            <a:chOff x="0" y="0"/>
            <a:chExt cx="22332" cy="181735"/>
          </a:xfrm>
        </p:grpSpPr>
        <p:sp>
          <p:nvSpPr>
            <p:cNvPr id="26" name="Freeform 26"/>
            <p:cNvSpPr/>
            <p:nvPr/>
          </p:nvSpPr>
          <p:spPr>
            <a:xfrm>
              <a:off x="0" y="0"/>
              <a:ext cx="22098" cy="181229"/>
            </a:xfrm>
            <a:custGeom>
              <a:avLst/>
              <a:gdLst/>
              <a:ahLst/>
              <a:cxnLst/>
              <a:rect l="l" t="t" r="r" b="b"/>
              <a:pathLst>
                <a:path w="22098" h="181229">
                  <a:moveTo>
                    <a:pt x="22098" y="0"/>
                  </a:moveTo>
                  <a:lnTo>
                    <a:pt x="0" y="0"/>
                  </a:lnTo>
                  <a:lnTo>
                    <a:pt x="0" y="181229"/>
                  </a:lnTo>
                  <a:lnTo>
                    <a:pt x="22098" y="181229"/>
                  </a:lnTo>
                  <a:lnTo>
                    <a:pt x="22098" y="0"/>
                  </a:lnTo>
                  <a:close/>
                </a:path>
              </a:pathLst>
            </a:custGeom>
            <a:solidFill>
              <a:srgbClr val="000000"/>
            </a:solidFill>
          </p:spPr>
          <p:txBody>
            <a:bodyPr>
              <a:noAutofit/>
            </a:bodyPr>
            <a:lstStyle/>
            <a:p>
              <a:endParaRPr/>
            </a:p>
          </p:txBody>
        </p:sp>
      </p:grpSp>
      <p:sp>
        <p:nvSpPr>
          <p:cNvPr id="27" name="Freeform 27"/>
          <p:cNvSpPr/>
          <p:nvPr/>
        </p:nvSpPr>
        <p:spPr>
          <a:xfrm>
            <a:off x="2201200" y="1101200"/>
            <a:ext cx="98216" cy="135947"/>
          </a:xfrm>
          <a:custGeom>
            <a:avLst/>
            <a:gdLst/>
            <a:ahLst/>
            <a:cxnLst/>
            <a:rect l="l" t="t" r="r" b="b"/>
            <a:pathLst>
              <a:path w="98216" h="135947">
                <a:moveTo>
                  <a:pt x="0" y="0"/>
                </a:moveTo>
                <a:lnTo>
                  <a:pt x="98216" y="0"/>
                </a:lnTo>
                <a:lnTo>
                  <a:pt x="98216" y="135947"/>
                </a:lnTo>
                <a:lnTo>
                  <a:pt x="0" y="135947"/>
                </a:lnTo>
                <a:lnTo>
                  <a:pt x="0" y="0"/>
                </a:lnTo>
                <a:close/>
              </a:path>
            </a:pathLst>
          </a:custGeom>
          <a:blipFill>
            <a:blip r:embed="rId14"/>
            <a:stretch>
              <a:fillRect l="-1348" r="-1348"/>
            </a:stretch>
          </a:blipFill>
        </p:spPr>
        <p:txBody>
          <a:bodyPr>
            <a:noAutofit/>
          </a:bodyPr>
          <a:lstStyle/>
          <a:p>
            <a:endParaRPr/>
          </a:p>
        </p:txBody>
      </p:sp>
      <p:sp>
        <p:nvSpPr>
          <p:cNvPr id="28" name="Freeform 28"/>
          <p:cNvSpPr/>
          <p:nvPr/>
        </p:nvSpPr>
        <p:spPr>
          <a:xfrm>
            <a:off x="2327070" y="1101200"/>
            <a:ext cx="111615" cy="135947"/>
          </a:xfrm>
          <a:custGeom>
            <a:avLst/>
            <a:gdLst/>
            <a:ahLst/>
            <a:cxnLst/>
            <a:rect l="l" t="t" r="r" b="b"/>
            <a:pathLst>
              <a:path w="111615" h="135947">
                <a:moveTo>
                  <a:pt x="0" y="0"/>
                </a:moveTo>
                <a:lnTo>
                  <a:pt x="111615" y="0"/>
                </a:lnTo>
                <a:lnTo>
                  <a:pt x="111615" y="135947"/>
                </a:lnTo>
                <a:lnTo>
                  <a:pt x="0" y="135947"/>
                </a:lnTo>
                <a:lnTo>
                  <a:pt x="0" y="0"/>
                </a:lnTo>
                <a:close/>
              </a:path>
            </a:pathLst>
          </a:custGeom>
          <a:blipFill>
            <a:blip r:embed="rId15"/>
            <a:stretch>
              <a:fillRect l="-1077" r="-1077"/>
            </a:stretch>
          </a:blipFill>
        </p:spPr>
        <p:txBody>
          <a:bodyPr>
            <a:noAutofit/>
          </a:bodyPr>
          <a:lstStyle/>
          <a:p>
            <a:endParaRPr/>
          </a:p>
        </p:txBody>
      </p:sp>
      <p:grpSp>
        <p:nvGrpSpPr>
          <p:cNvPr id="29" name="Group 29"/>
          <p:cNvGrpSpPr/>
          <p:nvPr/>
        </p:nvGrpSpPr>
        <p:grpSpPr>
          <a:xfrm>
            <a:off x="2477973" y="1100854"/>
            <a:ext cx="79701" cy="136301"/>
            <a:chOff x="0" y="0"/>
            <a:chExt cx="106268" cy="181735"/>
          </a:xfrm>
        </p:grpSpPr>
        <p:sp>
          <p:nvSpPr>
            <p:cNvPr id="30" name="Freeform 30"/>
            <p:cNvSpPr/>
            <p:nvPr/>
          </p:nvSpPr>
          <p:spPr>
            <a:xfrm>
              <a:off x="0" y="0"/>
              <a:ext cx="106172" cy="181864"/>
            </a:xfrm>
            <a:custGeom>
              <a:avLst/>
              <a:gdLst/>
              <a:ahLst/>
              <a:cxnLst/>
              <a:rect l="l" t="t" r="r" b="b"/>
              <a:pathLst>
                <a:path w="106172" h="181864">
                  <a:moveTo>
                    <a:pt x="106172" y="0"/>
                  </a:moveTo>
                  <a:lnTo>
                    <a:pt x="0" y="0"/>
                  </a:lnTo>
                  <a:lnTo>
                    <a:pt x="0" y="18542"/>
                  </a:lnTo>
                  <a:lnTo>
                    <a:pt x="0" y="76962"/>
                  </a:lnTo>
                  <a:lnTo>
                    <a:pt x="0" y="95504"/>
                  </a:lnTo>
                  <a:lnTo>
                    <a:pt x="0" y="163322"/>
                  </a:lnTo>
                  <a:lnTo>
                    <a:pt x="0" y="181864"/>
                  </a:lnTo>
                  <a:lnTo>
                    <a:pt x="106172" y="181864"/>
                  </a:lnTo>
                  <a:lnTo>
                    <a:pt x="106172" y="163195"/>
                  </a:lnTo>
                  <a:lnTo>
                    <a:pt x="22098" y="163195"/>
                  </a:lnTo>
                  <a:lnTo>
                    <a:pt x="22098" y="95504"/>
                  </a:lnTo>
                  <a:lnTo>
                    <a:pt x="101092" y="95504"/>
                  </a:lnTo>
                  <a:lnTo>
                    <a:pt x="101092" y="76962"/>
                  </a:lnTo>
                  <a:lnTo>
                    <a:pt x="22098" y="76962"/>
                  </a:lnTo>
                  <a:lnTo>
                    <a:pt x="22098" y="18542"/>
                  </a:lnTo>
                  <a:lnTo>
                    <a:pt x="106172" y="18542"/>
                  </a:lnTo>
                  <a:lnTo>
                    <a:pt x="106172" y="0"/>
                  </a:lnTo>
                  <a:close/>
                </a:path>
              </a:pathLst>
            </a:custGeom>
            <a:solidFill>
              <a:srgbClr val="000000"/>
            </a:solidFill>
          </p:spPr>
          <p:txBody>
            <a:bodyPr>
              <a:noAutofit/>
            </a:bodyPr>
            <a:lstStyle/>
            <a:p>
              <a:endParaRPr/>
            </a:p>
          </p:txBody>
        </p:sp>
      </p:grpSp>
      <p:sp>
        <p:nvSpPr>
          <p:cNvPr id="31" name="Freeform 31"/>
          <p:cNvSpPr/>
          <p:nvPr/>
        </p:nvSpPr>
        <p:spPr>
          <a:xfrm>
            <a:off x="2580011" y="1099234"/>
            <a:ext cx="89911" cy="139776"/>
          </a:xfrm>
          <a:custGeom>
            <a:avLst/>
            <a:gdLst/>
            <a:ahLst/>
            <a:cxnLst/>
            <a:rect l="l" t="t" r="r" b="b"/>
            <a:pathLst>
              <a:path w="89911" h="139776">
                <a:moveTo>
                  <a:pt x="0" y="0"/>
                </a:moveTo>
                <a:lnTo>
                  <a:pt x="89910" y="0"/>
                </a:lnTo>
                <a:lnTo>
                  <a:pt x="89910" y="139776"/>
                </a:lnTo>
                <a:lnTo>
                  <a:pt x="0" y="139776"/>
                </a:lnTo>
                <a:lnTo>
                  <a:pt x="0" y="0"/>
                </a:lnTo>
                <a:close/>
              </a:path>
            </a:pathLst>
          </a:custGeom>
          <a:blipFill>
            <a:blip r:embed="rId16"/>
            <a:stretch>
              <a:fillRect t="-3067" b="-3067"/>
            </a:stretch>
          </a:blipFill>
        </p:spPr>
        <p:txBody>
          <a:bodyPr>
            <a:noAutofit/>
          </a:bodyPr>
          <a:lstStyle/>
          <a:p>
            <a:endParaRPr/>
          </a:p>
        </p:txBody>
      </p:sp>
      <p:sp>
        <p:nvSpPr>
          <p:cNvPr id="32" name="Freeform 32"/>
          <p:cNvSpPr/>
          <p:nvPr/>
        </p:nvSpPr>
        <p:spPr>
          <a:xfrm>
            <a:off x="2697675" y="1101196"/>
            <a:ext cx="109367" cy="137814"/>
          </a:xfrm>
          <a:custGeom>
            <a:avLst/>
            <a:gdLst/>
            <a:ahLst/>
            <a:cxnLst/>
            <a:rect l="l" t="t" r="r" b="b"/>
            <a:pathLst>
              <a:path w="109367" h="137814">
                <a:moveTo>
                  <a:pt x="0" y="0"/>
                </a:moveTo>
                <a:lnTo>
                  <a:pt x="109368" y="0"/>
                </a:lnTo>
                <a:lnTo>
                  <a:pt x="109368" y="137814"/>
                </a:lnTo>
                <a:lnTo>
                  <a:pt x="0" y="137814"/>
                </a:lnTo>
                <a:lnTo>
                  <a:pt x="0" y="0"/>
                </a:lnTo>
                <a:close/>
              </a:path>
            </a:pathLst>
          </a:custGeom>
          <a:blipFill>
            <a:blip r:embed="rId17"/>
            <a:stretch>
              <a:fillRect t="-789" b="-789"/>
            </a:stretch>
          </a:blipFill>
        </p:spPr>
        <p:txBody>
          <a:bodyPr>
            <a:noAutofit/>
          </a:bodyPr>
          <a:lstStyle/>
          <a:p>
            <a:endParaRPr/>
          </a:p>
        </p:txBody>
      </p:sp>
      <p:grpSp>
        <p:nvGrpSpPr>
          <p:cNvPr id="33" name="Group 33"/>
          <p:cNvGrpSpPr/>
          <p:nvPr/>
        </p:nvGrpSpPr>
        <p:grpSpPr>
          <a:xfrm>
            <a:off x="0" y="7175563"/>
            <a:ext cx="18637414" cy="2004679"/>
            <a:chOff x="0" y="0"/>
            <a:chExt cx="24849886" cy="2672906"/>
          </a:xfrm>
        </p:grpSpPr>
        <p:sp>
          <p:nvSpPr>
            <p:cNvPr id="34" name="Freeform 34"/>
            <p:cNvSpPr/>
            <p:nvPr/>
          </p:nvSpPr>
          <p:spPr>
            <a:xfrm>
              <a:off x="0" y="0"/>
              <a:ext cx="24846914" cy="2672588"/>
            </a:xfrm>
            <a:custGeom>
              <a:avLst/>
              <a:gdLst/>
              <a:ahLst/>
              <a:cxnLst/>
              <a:rect l="l" t="t" r="r" b="b"/>
              <a:pathLst>
                <a:path w="24846914" h="2672588">
                  <a:moveTo>
                    <a:pt x="24846914" y="0"/>
                  </a:moveTo>
                  <a:lnTo>
                    <a:pt x="0" y="0"/>
                  </a:lnTo>
                  <a:lnTo>
                    <a:pt x="0" y="2672588"/>
                  </a:lnTo>
                  <a:lnTo>
                    <a:pt x="24846914" y="2672588"/>
                  </a:lnTo>
                  <a:lnTo>
                    <a:pt x="24846914" y="0"/>
                  </a:lnTo>
                  <a:close/>
                </a:path>
              </a:pathLst>
            </a:custGeom>
            <a:solidFill>
              <a:srgbClr val="D6D7D7">
                <a:alpha val="41961"/>
              </a:srgbClr>
            </a:solidFill>
          </p:spPr>
          <p:txBody>
            <a:bodyPr>
              <a:noAutofit/>
            </a:bodyPr>
            <a:lstStyle/>
            <a:p>
              <a:endParaRPr/>
            </a:p>
          </p:txBody>
        </p:sp>
      </p:grpSp>
      <p:grpSp>
        <p:nvGrpSpPr>
          <p:cNvPr id="35" name="Group 35"/>
          <p:cNvGrpSpPr/>
          <p:nvPr/>
        </p:nvGrpSpPr>
        <p:grpSpPr>
          <a:xfrm>
            <a:off x="0" y="1"/>
            <a:ext cx="18152277" cy="1248948"/>
            <a:chOff x="0" y="0"/>
            <a:chExt cx="24203036" cy="1665264"/>
          </a:xfrm>
        </p:grpSpPr>
        <p:sp>
          <p:nvSpPr>
            <p:cNvPr id="36" name="Freeform 36"/>
            <p:cNvSpPr/>
            <p:nvPr/>
          </p:nvSpPr>
          <p:spPr>
            <a:xfrm>
              <a:off x="0" y="0"/>
              <a:ext cx="24200231" cy="1665097"/>
            </a:xfrm>
            <a:custGeom>
              <a:avLst/>
              <a:gdLst/>
              <a:ahLst/>
              <a:cxnLst/>
              <a:rect l="l" t="t" r="r" b="b"/>
              <a:pathLst>
                <a:path w="24200231" h="1665097">
                  <a:moveTo>
                    <a:pt x="24200231" y="0"/>
                  </a:moveTo>
                  <a:lnTo>
                    <a:pt x="0" y="0"/>
                  </a:lnTo>
                  <a:lnTo>
                    <a:pt x="0" y="1665097"/>
                  </a:lnTo>
                  <a:lnTo>
                    <a:pt x="24200231" y="1665097"/>
                  </a:lnTo>
                  <a:lnTo>
                    <a:pt x="24200231" y="0"/>
                  </a:lnTo>
                  <a:close/>
                </a:path>
              </a:pathLst>
            </a:custGeom>
            <a:gradFill rotWithShape="1">
              <a:gsLst>
                <a:gs pos="35000">
                  <a:srgbClr val="FFFFFF">
                    <a:alpha val="81000"/>
                  </a:srgbClr>
                </a:gs>
                <a:gs pos="92000">
                  <a:srgbClr val="F31825">
                    <a:alpha val="100000"/>
                  </a:srgbClr>
                </a:gs>
              </a:gsLst>
              <a:lin ang="10800000"/>
            </a:gradFill>
          </p:spPr>
          <p:txBody>
            <a:bodyPr>
              <a:noAutofit/>
            </a:bodyPr>
            <a:lstStyle/>
            <a:p>
              <a:endParaRPr/>
            </a:p>
          </p:txBody>
        </p:sp>
      </p:grpSp>
      <p:sp>
        <p:nvSpPr>
          <p:cNvPr id="37" name="Freeform 37"/>
          <p:cNvSpPr/>
          <p:nvPr/>
        </p:nvSpPr>
        <p:spPr>
          <a:xfrm>
            <a:off x="733890" y="300157"/>
            <a:ext cx="2425694" cy="708326"/>
          </a:xfrm>
          <a:custGeom>
            <a:avLst/>
            <a:gdLst/>
            <a:ahLst/>
            <a:cxnLst/>
            <a:rect l="l" t="t" r="r" b="b"/>
            <a:pathLst>
              <a:path w="2425694" h="708326">
                <a:moveTo>
                  <a:pt x="0" y="0"/>
                </a:moveTo>
                <a:lnTo>
                  <a:pt x="2425694" y="0"/>
                </a:lnTo>
                <a:lnTo>
                  <a:pt x="2425694" y="708326"/>
                </a:lnTo>
                <a:lnTo>
                  <a:pt x="0" y="708326"/>
                </a:lnTo>
                <a:lnTo>
                  <a:pt x="0" y="0"/>
                </a:lnTo>
                <a:close/>
              </a:path>
            </a:pathLst>
          </a:custGeom>
          <a:blipFill>
            <a:blip r:embed="rId18"/>
            <a:stretch>
              <a:fillRect l="-125" r="-125"/>
            </a:stretch>
          </a:blipFill>
        </p:spPr>
        <p:txBody>
          <a:bodyPr>
            <a:noAutofit/>
          </a:bodyPr>
          <a:lstStyle/>
          <a:p>
            <a:endParaRPr/>
          </a:p>
        </p:txBody>
      </p:sp>
      <p:sp>
        <p:nvSpPr>
          <p:cNvPr id="38" name="Freeform 38"/>
          <p:cNvSpPr/>
          <p:nvPr/>
        </p:nvSpPr>
        <p:spPr>
          <a:xfrm>
            <a:off x="13150247" y="331783"/>
            <a:ext cx="4373395" cy="645075"/>
          </a:xfrm>
          <a:custGeom>
            <a:avLst/>
            <a:gdLst/>
            <a:ahLst/>
            <a:cxnLst/>
            <a:rect l="l" t="t" r="r" b="b"/>
            <a:pathLst>
              <a:path w="4373395" h="645075">
                <a:moveTo>
                  <a:pt x="0" y="0"/>
                </a:moveTo>
                <a:lnTo>
                  <a:pt x="4373396" y="0"/>
                </a:lnTo>
                <a:lnTo>
                  <a:pt x="4373396" y="645075"/>
                </a:lnTo>
                <a:lnTo>
                  <a:pt x="0" y="645075"/>
                </a:lnTo>
                <a:lnTo>
                  <a:pt x="0" y="0"/>
                </a:lnTo>
                <a:close/>
              </a:path>
            </a:pathLst>
          </a:custGeom>
          <a:blipFill>
            <a:blip r:embed="rId19">
              <a:extLst>
                <a:ext uri="{96DAC541-7B7A-43D3-8B79-37D633B846F1}">
                  <asvg:svgBlip xmlns:asvg="http://schemas.microsoft.com/office/drawing/2016/SVG/main" r:embed="rId20"/>
                </a:ext>
              </a:extLst>
            </a:blip>
            <a:stretch>
              <a:fillRect t="-110" b="-110"/>
            </a:stretch>
          </a:blipFill>
        </p:spPr>
        <p:txBody>
          <a:bodyPr>
            <a:noAutofit/>
          </a:bodyPr>
          <a:lstStyle/>
          <a:p>
            <a:endParaRPr/>
          </a:p>
        </p:txBody>
      </p:sp>
      <p:grpSp>
        <p:nvGrpSpPr>
          <p:cNvPr id="39" name="Group 39"/>
          <p:cNvGrpSpPr/>
          <p:nvPr/>
        </p:nvGrpSpPr>
        <p:grpSpPr>
          <a:xfrm>
            <a:off x="750328" y="1567482"/>
            <a:ext cx="5430879" cy="2244512"/>
            <a:chOff x="0" y="0"/>
            <a:chExt cx="7241173" cy="2992682"/>
          </a:xfrm>
        </p:grpSpPr>
        <p:sp>
          <p:nvSpPr>
            <p:cNvPr id="40" name="Freeform 40"/>
            <p:cNvSpPr/>
            <p:nvPr/>
          </p:nvSpPr>
          <p:spPr>
            <a:xfrm>
              <a:off x="0" y="0"/>
              <a:ext cx="7241173" cy="2992682"/>
            </a:xfrm>
            <a:custGeom>
              <a:avLst/>
              <a:gdLst/>
              <a:ahLst/>
              <a:cxnLst/>
              <a:rect l="l" t="t" r="r" b="b"/>
              <a:pathLst>
                <a:path w="7241173" h="2992682">
                  <a:moveTo>
                    <a:pt x="0" y="0"/>
                  </a:moveTo>
                  <a:lnTo>
                    <a:pt x="7241173" y="0"/>
                  </a:lnTo>
                  <a:lnTo>
                    <a:pt x="7241173" y="2992682"/>
                  </a:lnTo>
                  <a:lnTo>
                    <a:pt x="0" y="2992682"/>
                  </a:lnTo>
                  <a:close/>
                </a:path>
              </a:pathLst>
            </a:custGeom>
            <a:solidFill>
              <a:srgbClr val="000000">
                <a:alpha val="0"/>
              </a:srgbClr>
            </a:solidFill>
          </p:spPr>
          <p:txBody>
            <a:bodyPr>
              <a:noAutofit/>
            </a:bodyPr>
            <a:lstStyle/>
            <a:p>
              <a:endParaRPr/>
            </a:p>
          </p:txBody>
        </p:sp>
        <p:sp>
          <p:nvSpPr>
            <p:cNvPr id="41" name="TextBox 41"/>
            <p:cNvSpPr txBox="1"/>
            <p:nvPr/>
          </p:nvSpPr>
          <p:spPr>
            <a:xfrm>
              <a:off x="0" y="76200"/>
              <a:ext cx="7241173" cy="2916482"/>
            </a:xfrm>
            <a:prstGeom prst="rect">
              <a:avLst/>
            </a:prstGeom>
          </p:spPr>
          <p:txBody>
            <a:bodyPr lIns="0" tIns="0" rIns="0" bIns="0" rtlCol="0" anchor="t">
              <a:noAutofit/>
            </a:bodyPr>
            <a:lstStyle/>
            <a:p>
              <a:pPr algn="l" rtl="0">
                <a:lnSpc>
                  <a:spcPts val="8800"/>
                </a:lnSpc>
              </a:pPr>
              <a:r>
                <a:rPr lang="ja" sz="8000" b="1" i="0" u="none" strike="noStrike">
                  <a:solidFill>
                    <a:srgbClr val="000000"/>
                  </a:solidFill>
                  <a:latin typeface="MS Gothic"/>
                  <a:ea typeface="MS Gothic"/>
                  <a:cs typeface="Open Sans Bold"/>
                  <a:sym typeface="Open Sans Bold"/>
                </a:rPr>
                <a:t>連絡</a:t>
              </a:r>
            </a:p>
            <a:p>
              <a:pPr algn="l">
                <a:lnSpc>
                  <a:spcPts val="5402"/>
                </a:lnSpc>
              </a:pPr>
              <a:endParaRPr lang="en-US" sz="8000" b="1">
                <a:solidFill>
                  <a:srgbClr val="000000"/>
                </a:solidFill>
                <a:latin typeface="Open Sans Bold"/>
                <a:ea typeface="Open Sans Bold"/>
                <a:cs typeface="Open Sans Bold"/>
                <a:sym typeface="Open Sans Bold"/>
              </a:endParaRPr>
            </a:p>
          </p:txBody>
        </p:sp>
      </p:grpSp>
      <p:grpSp>
        <p:nvGrpSpPr>
          <p:cNvPr id="42" name="Group 42"/>
          <p:cNvGrpSpPr/>
          <p:nvPr/>
        </p:nvGrpSpPr>
        <p:grpSpPr>
          <a:xfrm>
            <a:off x="814150" y="3311985"/>
            <a:ext cx="12871955" cy="3929038"/>
            <a:chOff x="0" y="0"/>
            <a:chExt cx="17162607" cy="5238717"/>
          </a:xfrm>
        </p:grpSpPr>
        <p:sp>
          <p:nvSpPr>
            <p:cNvPr id="43" name="Freeform 43"/>
            <p:cNvSpPr/>
            <p:nvPr/>
          </p:nvSpPr>
          <p:spPr>
            <a:xfrm>
              <a:off x="0" y="0"/>
              <a:ext cx="17162607" cy="5238717"/>
            </a:xfrm>
            <a:custGeom>
              <a:avLst/>
              <a:gdLst/>
              <a:ahLst/>
              <a:cxnLst/>
              <a:rect l="l" t="t" r="r" b="b"/>
              <a:pathLst>
                <a:path w="17162607" h="5238717">
                  <a:moveTo>
                    <a:pt x="0" y="0"/>
                  </a:moveTo>
                  <a:lnTo>
                    <a:pt x="17162607" y="0"/>
                  </a:lnTo>
                  <a:lnTo>
                    <a:pt x="17162607" y="5238717"/>
                  </a:lnTo>
                  <a:lnTo>
                    <a:pt x="0" y="5238717"/>
                  </a:lnTo>
                  <a:close/>
                </a:path>
              </a:pathLst>
            </a:custGeom>
            <a:solidFill>
              <a:srgbClr val="000000">
                <a:alpha val="0"/>
              </a:srgbClr>
            </a:solidFill>
          </p:spPr>
          <p:txBody>
            <a:bodyPr>
              <a:noAutofit/>
            </a:bodyPr>
            <a:lstStyle/>
            <a:p>
              <a:endParaRPr/>
            </a:p>
          </p:txBody>
        </p:sp>
        <p:sp>
          <p:nvSpPr>
            <p:cNvPr id="44" name="TextBox 44"/>
            <p:cNvSpPr txBox="1"/>
            <p:nvPr/>
          </p:nvSpPr>
          <p:spPr>
            <a:xfrm>
              <a:off x="0" y="0"/>
              <a:ext cx="17162607" cy="5238717"/>
            </a:xfrm>
            <a:prstGeom prst="rect">
              <a:avLst/>
            </a:prstGeom>
          </p:spPr>
          <p:txBody>
            <a:bodyPr lIns="0" tIns="0" rIns="0" bIns="0" rtlCol="0" anchor="t">
              <a:noAutofit/>
            </a:bodyPr>
            <a:lstStyle/>
            <a:p>
              <a:pPr algn="l" rtl="0">
                <a:lnSpc>
                  <a:spcPts val="3359"/>
                </a:lnSpc>
              </a:pPr>
              <a:r>
                <a:rPr lang="ja" sz="2700" b="0" i="0" u="none" strike="noStrike">
                  <a:solidFill>
                    <a:srgbClr val="000000"/>
                  </a:solidFill>
                  <a:latin typeface="MS Gothic"/>
                  <a:ea typeface="MS Gothic"/>
                  <a:cs typeface="Open Sans"/>
                  <a:sym typeface="Open Sans"/>
                </a:rPr>
                <a:t>弊社の低温圧搾油と最高品質のオリーブ・オイルの各滴には自然のエッセンスが詰まっています。弊社の製品は、自然そのままの味と健康をお届けできるように、情熱と細部へのこだわりをもって作られています。</a:t>
              </a:r>
            </a:p>
            <a:p>
              <a:pPr algn="l" rtl="0">
                <a:lnSpc>
                  <a:spcPts val="3359"/>
                </a:lnSpc>
              </a:pPr>
              <a:endParaRPr lang="ja" sz="2700" b="0" i="0" u="none" strike="noStrike">
                <a:solidFill>
                  <a:srgbClr val="000000"/>
                </a:solidFill>
                <a:latin typeface="MS Gothic"/>
                <a:ea typeface="MS Gothic"/>
                <a:cs typeface="Open Sans"/>
                <a:sym typeface="Open Sans"/>
              </a:endParaRPr>
            </a:p>
            <a:p>
              <a:pPr algn="l">
                <a:lnSpc>
                  <a:spcPts val="3359"/>
                </a:lnSpc>
              </a:pPr>
              <a:endParaRPr lang="en-US" sz="2799">
                <a:solidFill>
                  <a:srgbClr val="000000"/>
                </a:solidFill>
                <a:latin typeface="Open Sans"/>
                <a:ea typeface="Open Sans"/>
                <a:cs typeface="Open Sans"/>
                <a:sym typeface="Open Sans"/>
              </a:endParaRPr>
            </a:p>
            <a:p>
              <a:pPr algn="l" rtl="0">
                <a:lnSpc>
                  <a:spcPts val="3359"/>
                </a:lnSpc>
              </a:pPr>
              <a:r>
                <a:rPr lang="ja" sz="2700" b="0" i="0" u="none" strike="noStrike">
                  <a:solidFill>
                    <a:srgbClr val="000000"/>
                  </a:solidFill>
                  <a:latin typeface="MS Gothic"/>
                  <a:ea typeface="MS Gothic"/>
                  <a:cs typeface="Open Sans"/>
                  <a:sym typeface="Open Sans"/>
                </a:rPr>
                <a:t>ご質問があれば喜んでお答えし、最適な選択をお手伝いいたします。</a:t>
              </a:r>
            </a:p>
            <a:p>
              <a:pPr algn="l">
                <a:lnSpc>
                  <a:spcPts val="3359"/>
                </a:lnSpc>
              </a:pPr>
              <a:endParaRPr lang="en-US" sz="2799">
                <a:solidFill>
                  <a:srgbClr val="000000"/>
                </a:solidFill>
                <a:latin typeface="Open Sans"/>
                <a:ea typeface="Open Sans"/>
                <a:cs typeface="Open Sans"/>
                <a:sym typeface="Open Sans"/>
              </a:endParaRPr>
            </a:p>
            <a:p>
              <a:pPr algn="l" rtl="0">
                <a:lnSpc>
                  <a:spcPts val="3359"/>
                </a:lnSpc>
              </a:pPr>
              <a:r>
                <a:rPr lang="ja" sz="2700" b="0" i="0" u="none" strike="noStrike">
                  <a:solidFill>
                    <a:srgbClr val="000000"/>
                  </a:solidFill>
                  <a:latin typeface="MS Gothic"/>
                  <a:ea typeface="MS Gothic"/>
                  <a:cs typeface="Open Sans"/>
                  <a:sym typeface="Open Sans"/>
                </a:rPr>
                <a:t>ぜひお問い合わせください！</a:t>
              </a:r>
            </a:p>
            <a:p>
              <a:pPr algn="l">
                <a:lnSpc>
                  <a:spcPts val="3359"/>
                </a:lnSpc>
              </a:pPr>
              <a:endParaRPr lang="en-US" sz="2799">
                <a:solidFill>
                  <a:srgbClr val="000000"/>
                </a:solidFill>
                <a:latin typeface="Open Sans"/>
                <a:ea typeface="Open Sans"/>
                <a:cs typeface="Open Sans"/>
                <a:sym typeface="Open Sans"/>
              </a:endParaRPr>
            </a:p>
          </p:txBody>
        </p:sp>
      </p:grpSp>
      <p:sp>
        <p:nvSpPr>
          <p:cNvPr id="45" name="Freeform 45"/>
          <p:cNvSpPr/>
          <p:nvPr/>
        </p:nvSpPr>
        <p:spPr>
          <a:xfrm>
            <a:off x="2640161" y="9029700"/>
            <a:ext cx="12871955" cy="1424826"/>
          </a:xfrm>
          <a:custGeom>
            <a:avLst/>
            <a:gdLst/>
            <a:ahLst/>
            <a:cxnLst/>
            <a:rect l="l" t="t" r="r" b="b"/>
            <a:pathLst>
              <a:path w="12871955" h="1424826">
                <a:moveTo>
                  <a:pt x="0" y="0"/>
                </a:moveTo>
                <a:lnTo>
                  <a:pt x="12871955" y="0"/>
                </a:lnTo>
                <a:lnTo>
                  <a:pt x="12871955" y="1424826"/>
                </a:lnTo>
                <a:lnTo>
                  <a:pt x="0" y="1424826"/>
                </a:lnTo>
                <a:lnTo>
                  <a:pt x="0" y="0"/>
                </a:lnTo>
                <a:close/>
              </a:path>
            </a:pathLst>
          </a:custGeom>
          <a:blipFill>
            <a:blip r:embed="rId21"/>
            <a:stretch>
              <a:fillRect l="-17" r="-17"/>
            </a:stretch>
          </a:blipFill>
        </p:spPr>
        <p:txBody>
          <a:bodyPr>
            <a:noAutofit/>
          </a:bodyPr>
          <a:lstStyle/>
          <a:p>
            <a:endParaRPr/>
          </a:p>
        </p:txBody>
      </p:sp>
      <p:grpSp>
        <p:nvGrpSpPr>
          <p:cNvPr id="46" name="Group 46"/>
          <p:cNvGrpSpPr/>
          <p:nvPr/>
        </p:nvGrpSpPr>
        <p:grpSpPr>
          <a:xfrm>
            <a:off x="5025501" y="8059590"/>
            <a:ext cx="1395090" cy="1391879"/>
            <a:chOff x="0" y="0"/>
            <a:chExt cx="1860121" cy="1855839"/>
          </a:xfrm>
        </p:grpSpPr>
        <p:sp>
          <p:nvSpPr>
            <p:cNvPr id="47" name="Freeform 47"/>
            <p:cNvSpPr/>
            <p:nvPr/>
          </p:nvSpPr>
          <p:spPr>
            <a:xfrm>
              <a:off x="0" y="0"/>
              <a:ext cx="1860121" cy="1855839"/>
            </a:xfrm>
            <a:custGeom>
              <a:avLst/>
              <a:gdLst/>
              <a:ahLst/>
              <a:cxnLst/>
              <a:rect l="l" t="t" r="r" b="b"/>
              <a:pathLst>
                <a:path w="1860121" h="1855839">
                  <a:moveTo>
                    <a:pt x="0" y="0"/>
                  </a:moveTo>
                  <a:lnTo>
                    <a:pt x="1860121" y="0"/>
                  </a:lnTo>
                  <a:lnTo>
                    <a:pt x="1860121" y="1855839"/>
                  </a:lnTo>
                  <a:lnTo>
                    <a:pt x="0" y="1855839"/>
                  </a:lnTo>
                  <a:close/>
                </a:path>
              </a:pathLst>
            </a:custGeom>
            <a:solidFill>
              <a:srgbClr val="000000">
                <a:alpha val="0"/>
              </a:srgbClr>
            </a:solidFill>
          </p:spPr>
          <p:txBody>
            <a:bodyPr>
              <a:noAutofit/>
            </a:bodyPr>
            <a:lstStyle/>
            <a:p>
              <a:endParaRPr/>
            </a:p>
          </p:txBody>
        </p:sp>
        <p:sp>
          <p:nvSpPr>
            <p:cNvPr id="48" name="TextBox 48"/>
            <p:cNvSpPr txBox="1"/>
            <p:nvPr/>
          </p:nvSpPr>
          <p:spPr>
            <a:xfrm>
              <a:off x="0" y="-9525"/>
              <a:ext cx="1860121" cy="1865364"/>
            </a:xfrm>
            <a:prstGeom prst="rect">
              <a:avLst/>
            </a:prstGeom>
          </p:spPr>
          <p:txBody>
            <a:bodyPr lIns="0" tIns="0" rIns="0" bIns="0" rtlCol="0" anchor="t">
              <a:noAutofit/>
            </a:bodyPr>
            <a:lstStyle/>
            <a:p>
              <a:pPr algn="just">
                <a:lnSpc>
                  <a:spcPts val="3240"/>
                </a:lnSpc>
              </a:pPr>
              <a:endParaRPr/>
            </a:p>
            <a:p>
              <a:pPr algn="just" rtl="0">
                <a:lnSpc>
                  <a:spcPts val="3240"/>
                </a:lnSpc>
              </a:pPr>
              <a:r>
                <a:rPr lang="ja" sz="2700" b="0" i="0" u="none" strike="noStrike">
                  <a:solidFill>
                    <a:srgbClr val="000000"/>
                  </a:solidFill>
                  <a:latin typeface="MS Gothic"/>
                  <a:ea typeface="MS Gothic"/>
                  <a:cs typeface="Open Sans"/>
                  <a:sym typeface="Open Sans"/>
                </a:rPr>
                <a:t>olejvita</a:t>
              </a:r>
              <a:endParaRPr lang="en-US" sz="2700">
                <a:solidFill>
                  <a:srgbClr val="000000"/>
                </a:solidFill>
                <a:latin typeface="Open Sans"/>
                <a:ea typeface="Open Sans"/>
                <a:cs typeface="Open Sans"/>
                <a:sym typeface="Open Sans"/>
              </a:endParaRPr>
            </a:p>
            <a:p>
              <a:pPr algn="just">
                <a:lnSpc>
                  <a:spcPts val="3240"/>
                </a:lnSpc>
              </a:pPr>
              <a:endParaRPr lang="en-US" sz="2700">
                <a:solidFill>
                  <a:srgbClr val="000000"/>
                </a:solidFill>
                <a:latin typeface="Open Sans"/>
                <a:ea typeface="Open Sans"/>
                <a:cs typeface="Open Sans"/>
                <a:sym typeface="Open Sans"/>
              </a:endParaRPr>
            </a:p>
          </p:txBody>
        </p:sp>
      </p:grpSp>
      <p:grpSp>
        <p:nvGrpSpPr>
          <p:cNvPr id="49" name="Group 49"/>
          <p:cNvGrpSpPr/>
          <p:nvPr/>
        </p:nvGrpSpPr>
        <p:grpSpPr>
          <a:xfrm>
            <a:off x="14087678" y="5246116"/>
            <a:ext cx="3463544" cy="3463544"/>
            <a:chOff x="0" y="0"/>
            <a:chExt cx="4618059" cy="4618059"/>
          </a:xfrm>
        </p:grpSpPr>
        <p:sp>
          <p:nvSpPr>
            <p:cNvPr id="50" name="Freeform 50"/>
            <p:cNvSpPr/>
            <p:nvPr/>
          </p:nvSpPr>
          <p:spPr>
            <a:xfrm>
              <a:off x="0" y="0"/>
              <a:ext cx="4617466" cy="4617466"/>
            </a:xfrm>
            <a:custGeom>
              <a:avLst/>
              <a:gdLst/>
              <a:ahLst/>
              <a:cxnLst/>
              <a:rect l="l" t="t" r="r" b="b"/>
              <a:pathLst>
                <a:path w="4617466" h="4617466">
                  <a:moveTo>
                    <a:pt x="4617466" y="0"/>
                  </a:moveTo>
                  <a:lnTo>
                    <a:pt x="0" y="0"/>
                  </a:lnTo>
                  <a:lnTo>
                    <a:pt x="0" y="4617466"/>
                  </a:lnTo>
                  <a:lnTo>
                    <a:pt x="4617466" y="4617466"/>
                  </a:lnTo>
                  <a:lnTo>
                    <a:pt x="4617466" y="0"/>
                  </a:lnTo>
                  <a:close/>
                </a:path>
              </a:pathLst>
            </a:custGeom>
            <a:solidFill>
              <a:srgbClr val="E52632">
                <a:alpha val="38431"/>
              </a:srgbClr>
            </a:solidFill>
          </p:spPr>
          <p:txBody>
            <a:bodyPr>
              <a:noAutofit/>
            </a:bodyPr>
            <a:lstStyle/>
            <a:p>
              <a:endParaRPr/>
            </a:p>
          </p:txBody>
        </p:sp>
      </p:grpSp>
      <p:grpSp>
        <p:nvGrpSpPr>
          <p:cNvPr id="51" name="Group 51"/>
          <p:cNvGrpSpPr/>
          <p:nvPr/>
        </p:nvGrpSpPr>
        <p:grpSpPr>
          <a:xfrm>
            <a:off x="4273201" y="7202364"/>
            <a:ext cx="4976010" cy="417043"/>
            <a:chOff x="0" y="0"/>
            <a:chExt cx="6634680" cy="556057"/>
          </a:xfrm>
        </p:grpSpPr>
        <p:sp>
          <p:nvSpPr>
            <p:cNvPr id="52" name="Freeform 52"/>
            <p:cNvSpPr/>
            <p:nvPr/>
          </p:nvSpPr>
          <p:spPr>
            <a:xfrm>
              <a:off x="0" y="0"/>
              <a:ext cx="6634680" cy="556057"/>
            </a:xfrm>
            <a:custGeom>
              <a:avLst/>
              <a:gdLst/>
              <a:ahLst/>
              <a:cxnLst/>
              <a:rect l="l" t="t" r="r" b="b"/>
              <a:pathLst>
                <a:path w="6634680" h="556057">
                  <a:moveTo>
                    <a:pt x="0" y="0"/>
                  </a:moveTo>
                  <a:lnTo>
                    <a:pt x="6634680" y="0"/>
                  </a:lnTo>
                  <a:lnTo>
                    <a:pt x="6634680" y="556057"/>
                  </a:lnTo>
                  <a:lnTo>
                    <a:pt x="0" y="556057"/>
                  </a:lnTo>
                  <a:close/>
                </a:path>
              </a:pathLst>
            </a:custGeom>
            <a:solidFill>
              <a:srgbClr val="000000">
                <a:alpha val="0"/>
              </a:srgbClr>
            </a:solidFill>
          </p:spPr>
          <p:txBody>
            <a:bodyPr>
              <a:noAutofit/>
            </a:bodyPr>
            <a:lstStyle/>
            <a:p>
              <a:endParaRPr/>
            </a:p>
          </p:txBody>
        </p:sp>
        <p:sp>
          <p:nvSpPr>
            <p:cNvPr id="53" name="TextBox 53"/>
            <p:cNvSpPr txBox="1"/>
            <p:nvPr/>
          </p:nvSpPr>
          <p:spPr>
            <a:xfrm>
              <a:off x="0" y="-9525"/>
              <a:ext cx="6634680" cy="565582"/>
            </a:xfrm>
            <a:prstGeom prst="rect">
              <a:avLst/>
            </a:prstGeom>
          </p:spPr>
          <p:txBody>
            <a:bodyPr lIns="0" tIns="0" rIns="0" bIns="0" rtlCol="0" anchor="t">
              <a:noAutofit/>
            </a:bodyPr>
            <a:lstStyle/>
            <a:p>
              <a:pPr algn="l" rtl="0">
                <a:lnSpc>
                  <a:spcPts val="2400"/>
                </a:lnSpc>
              </a:pPr>
              <a:r>
                <a:rPr lang="ja" sz="2000" b="1" i="0" u="sng" strike="noStrike" spc="40">
                  <a:solidFill>
                    <a:srgbClr val="000000"/>
                  </a:solidFill>
                  <a:latin typeface="MS Gothic"/>
                  <a:ea typeface="MS Gothic"/>
                  <a:cs typeface="Open Sans Bold"/>
                  <a:sym typeface="Open Sans Bold"/>
                  <a:hlinkClick r:id="rId22" tooltip="https://www.olejvita.com"/>
                </a:rPr>
                <a:t>WWW.OLEJVITA.COM</a:t>
              </a:r>
            </a:p>
          </p:txBody>
        </p:sp>
      </p:grpSp>
      <p:sp>
        <p:nvSpPr>
          <p:cNvPr id="54" name="Freeform 54"/>
          <p:cNvSpPr/>
          <p:nvPr/>
        </p:nvSpPr>
        <p:spPr>
          <a:xfrm>
            <a:off x="4273201" y="7788984"/>
            <a:ext cx="539731" cy="539731"/>
          </a:xfrm>
          <a:custGeom>
            <a:avLst/>
            <a:gdLst/>
            <a:ahLst/>
            <a:cxnLst/>
            <a:rect l="l" t="t" r="r" b="b"/>
            <a:pathLst>
              <a:path w="539731" h="539731">
                <a:moveTo>
                  <a:pt x="0" y="0"/>
                </a:moveTo>
                <a:lnTo>
                  <a:pt x="539730" y="0"/>
                </a:lnTo>
                <a:lnTo>
                  <a:pt x="539730" y="539731"/>
                </a:lnTo>
                <a:lnTo>
                  <a:pt x="0" y="539731"/>
                </a:lnTo>
                <a:lnTo>
                  <a:pt x="0" y="0"/>
                </a:lnTo>
                <a:close/>
              </a:path>
            </a:pathLst>
          </a:custGeom>
          <a:blipFill>
            <a:blip r:embed="rId23"/>
            <a:stretch>
              <a:fillRect/>
            </a:stretch>
          </a:blipFill>
        </p:spPr>
        <p:txBody>
          <a:bodyPr>
            <a:noAutofit/>
          </a:bodyPr>
          <a:lstStyle/>
          <a:p>
            <a:endParaRPr/>
          </a:p>
        </p:txBody>
      </p:sp>
      <p:sp>
        <p:nvSpPr>
          <p:cNvPr id="55" name="Freeform 55"/>
          <p:cNvSpPr/>
          <p:nvPr/>
        </p:nvSpPr>
        <p:spPr>
          <a:xfrm>
            <a:off x="5348406" y="7788984"/>
            <a:ext cx="541212" cy="541212"/>
          </a:xfrm>
          <a:custGeom>
            <a:avLst/>
            <a:gdLst/>
            <a:ahLst/>
            <a:cxnLst/>
            <a:rect l="l" t="t" r="r" b="b"/>
            <a:pathLst>
              <a:path w="541212" h="541212">
                <a:moveTo>
                  <a:pt x="0" y="0"/>
                </a:moveTo>
                <a:lnTo>
                  <a:pt x="541212" y="0"/>
                </a:lnTo>
                <a:lnTo>
                  <a:pt x="541212" y="541212"/>
                </a:lnTo>
                <a:lnTo>
                  <a:pt x="0" y="541212"/>
                </a:lnTo>
                <a:lnTo>
                  <a:pt x="0" y="0"/>
                </a:lnTo>
                <a:close/>
              </a:path>
            </a:pathLst>
          </a:custGeom>
          <a:blipFill>
            <a:blip r:embed="rId24"/>
            <a:stretch>
              <a:fillRect/>
            </a:stretch>
          </a:blipFill>
        </p:spPr>
        <p:txBody>
          <a:bodyPr>
            <a:noAutofit/>
          </a:bodyPr>
          <a:lstStyle/>
          <a:p>
            <a:endParaRPr/>
          </a:p>
        </p:txBody>
      </p:sp>
      <p:sp>
        <p:nvSpPr>
          <p:cNvPr id="56" name="Freeform 56"/>
          <p:cNvSpPr/>
          <p:nvPr/>
        </p:nvSpPr>
        <p:spPr>
          <a:xfrm>
            <a:off x="6420592" y="7742782"/>
            <a:ext cx="568618" cy="568618"/>
          </a:xfrm>
          <a:custGeom>
            <a:avLst/>
            <a:gdLst/>
            <a:ahLst/>
            <a:cxnLst/>
            <a:rect l="l" t="t" r="r" b="b"/>
            <a:pathLst>
              <a:path w="568618" h="568618">
                <a:moveTo>
                  <a:pt x="0" y="0"/>
                </a:moveTo>
                <a:lnTo>
                  <a:pt x="568618" y="0"/>
                </a:lnTo>
                <a:lnTo>
                  <a:pt x="568618" y="568618"/>
                </a:lnTo>
                <a:lnTo>
                  <a:pt x="0" y="568618"/>
                </a:lnTo>
                <a:lnTo>
                  <a:pt x="0" y="0"/>
                </a:lnTo>
                <a:close/>
              </a:path>
            </a:pathLst>
          </a:custGeom>
          <a:blipFill>
            <a:blip r:embed="rId25"/>
            <a:stretch>
              <a:fillRect l="-17181" t="-16907" r="-16907" b="-17181"/>
            </a:stretch>
          </a:blipFill>
        </p:spPr>
        <p:txBody>
          <a:bodyPr>
            <a:noAutofit/>
          </a:bodyPr>
          <a:lstStyle/>
          <a:p>
            <a:endParaRPr/>
          </a:p>
        </p:txBody>
      </p:sp>
      <p:sp>
        <p:nvSpPr>
          <p:cNvPr id="57" name="TextBox 57"/>
          <p:cNvSpPr txBox="1"/>
          <p:nvPr/>
        </p:nvSpPr>
        <p:spPr>
          <a:xfrm>
            <a:off x="8321452" y="7193397"/>
            <a:ext cx="4828796" cy="368301"/>
          </a:xfrm>
          <a:prstGeom prst="rect">
            <a:avLst/>
          </a:prstGeom>
        </p:spPr>
        <p:txBody>
          <a:bodyPr lIns="0" tIns="0" rIns="0" bIns="0" rtlCol="0" anchor="t">
            <a:noAutofit/>
          </a:bodyPr>
          <a:lstStyle/>
          <a:p>
            <a:pPr marL="0" lvl="0" indent="0" algn="just" rtl="0">
              <a:lnSpc>
                <a:spcPts val="3099"/>
              </a:lnSpc>
            </a:pPr>
            <a:r>
              <a:rPr lang="ja" sz="1900" b="1" i="0" u="sng" strike="noStrike">
                <a:solidFill>
                  <a:srgbClr val="000000"/>
                </a:solidFill>
                <a:latin typeface="MS Gothic"/>
                <a:ea typeface="MS Gothic"/>
                <a:cs typeface="Open Sans Bold"/>
                <a:sym typeface="Open Sans Bold"/>
              </a:rPr>
              <a:t>電話番号</a:t>
            </a:r>
          </a:p>
        </p:txBody>
      </p:sp>
      <p:sp>
        <p:nvSpPr>
          <p:cNvPr id="58" name="TextBox 58"/>
          <p:cNvSpPr txBox="1"/>
          <p:nvPr/>
        </p:nvSpPr>
        <p:spPr>
          <a:xfrm>
            <a:off x="8300426" y="7552731"/>
            <a:ext cx="4115656" cy="368301"/>
          </a:xfrm>
          <a:prstGeom prst="rect">
            <a:avLst/>
          </a:prstGeom>
        </p:spPr>
        <p:txBody>
          <a:bodyPr lIns="0" tIns="0" rIns="0" bIns="0" rtlCol="0" anchor="t">
            <a:noAutofit/>
          </a:bodyPr>
          <a:lstStyle/>
          <a:p>
            <a:pPr marL="0" lvl="0" indent="0" algn="just" rtl="0">
              <a:lnSpc>
                <a:spcPts val="3099"/>
              </a:lnSpc>
            </a:pPr>
            <a:r>
              <a:rPr lang="ja" sz="1900" b="1" i="0" u="none" strike="noStrike">
                <a:solidFill>
                  <a:srgbClr val="000000"/>
                </a:solidFill>
                <a:latin typeface="MS Gothic"/>
                <a:ea typeface="MS Gothic"/>
                <a:cs typeface="Open Sans Medium"/>
                <a:sym typeface="Open Sans Medium"/>
              </a:rPr>
              <a:t>+48 690 917 600</a:t>
            </a:r>
          </a:p>
        </p:txBody>
      </p:sp>
      <p:sp>
        <p:nvSpPr>
          <p:cNvPr id="59" name="TextBox 59"/>
          <p:cNvSpPr txBox="1"/>
          <p:nvPr/>
        </p:nvSpPr>
        <p:spPr>
          <a:xfrm>
            <a:off x="8300426" y="7950891"/>
            <a:ext cx="2868747" cy="377824"/>
          </a:xfrm>
          <a:prstGeom prst="rect">
            <a:avLst/>
          </a:prstGeom>
        </p:spPr>
        <p:txBody>
          <a:bodyPr lIns="0" tIns="0" rIns="0" bIns="0" rtlCol="0" anchor="t">
            <a:noAutofit/>
          </a:bodyPr>
          <a:lstStyle/>
          <a:p>
            <a:pPr marL="0" lvl="0" indent="0" algn="just" rtl="0">
              <a:lnSpc>
                <a:spcPts val="3100"/>
              </a:lnSpc>
            </a:pPr>
            <a:r>
              <a:rPr lang="ja" sz="2000" b="1" i="0" u="none" strike="noStrike">
                <a:solidFill>
                  <a:srgbClr val="000000"/>
                </a:solidFill>
                <a:latin typeface="MS Gothic"/>
                <a:ea typeface="MS Gothic"/>
                <a:cs typeface="Open Sans Bold"/>
                <a:sym typeface="Open Sans Bold"/>
              </a:rPr>
              <a:t>メールアドレス</a:t>
            </a:r>
          </a:p>
        </p:txBody>
      </p:sp>
      <p:sp>
        <p:nvSpPr>
          <p:cNvPr id="60" name="TextBox 60"/>
          <p:cNvSpPr txBox="1"/>
          <p:nvPr/>
        </p:nvSpPr>
        <p:spPr>
          <a:xfrm>
            <a:off x="8300426" y="8319190"/>
            <a:ext cx="4828796" cy="368301"/>
          </a:xfrm>
          <a:prstGeom prst="rect">
            <a:avLst/>
          </a:prstGeom>
        </p:spPr>
        <p:txBody>
          <a:bodyPr lIns="0" tIns="0" rIns="0" bIns="0" rtlCol="0" anchor="t">
            <a:noAutofit/>
          </a:bodyPr>
          <a:lstStyle/>
          <a:p>
            <a:pPr marL="0" lvl="0" indent="0" algn="just" rtl="0">
              <a:lnSpc>
                <a:spcPts val="3099"/>
              </a:lnSpc>
            </a:pPr>
            <a:r>
              <a:rPr lang="ja" sz="1900" b="1" i="0" u="none" strike="noStrike">
                <a:solidFill>
                  <a:srgbClr val="000000"/>
                </a:solidFill>
                <a:latin typeface="MS Gothic"/>
                <a:ea typeface="MS Gothic"/>
                <a:cs typeface="Open Sans Medium"/>
                <a:sym typeface="Open Sans Medium"/>
              </a:rPr>
              <a:t>sklep@olejvita.com</a:t>
            </a:r>
          </a:p>
        </p:txBody>
      </p:sp>
      <p:sp>
        <p:nvSpPr>
          <p:cNvPr id="61" name="TextBox 61"/>
          <p:cNvSpPr txBox="1"/>
          <p:nvPr/>
        </p:nvSpPr>
        <p:spPr>
          <a:xfrm>
            <a:off x="8321452" y="8642985"/>
            <a:ext cx="4828796" cy="368301"/>
          </a:xfrm>
          <a:prstGeom prst="rect">
            <a:avLst/>
          </a:prstGeom>
        </p:spPr>
        <p:txBody>
          <a:bodyPr lIns="0" tIns="0" rIns="0" bIns="0" rtlCol="0" anchor="t">
            <a:noAutofit/>
          </a:bodyPr>
          <a:lstStyle/>
          <a:p>
            <a:pPr marL="0" lvl="0" indent="0" algn="just" rtl="0">
              <a:lnSpc>
                <a:spcPts val="3099"/>
              </a:lnSpc>
            </a:pPr>
            <a:r>
              <a:rPr lang="ja" sz="1900" b="1" i="0" u="none" strike="noStrike">
                <a:solidFill>
                  <a:srgbClr val="000000"/>
                </a:solidFill>
                <a:latin typeface="MS Gothic"/>
                <a:ea typeface="MS Gothic"/>
                <a:cs typeface="Open Sans Medium"/>
                <a:sym typeface="Open Sans Medium"/>
              </a:rPr>
              <a:t>gabriela@olejvita.com</a:t>
            </a:r>
          </a:p>
        </p:txBody>
      </p:sp>
      <p:sp>
        <p:nvSpPr>
          <p:cNvPr id="62" name="Freeform 62"/>
          <p:cNvSpPr/>
          <p:nvPr/>
        </p:nvSpPr>
        <p:spPr>
          <a:xfrm>
            <a:off x="14467142" y="5625580"/>
            <a:ext cx="2704616" cy="2704616"/>
          </a:xfrm>
          <a:custGeom>
            <a:avLst/>
            <a:gdLst/>
            <a:ahLst/>
            <a:cxnLst/>
            <a:rect l="l" t="t" r="r" b="b"/>
            <a:pathLst>
              <a:path w="2704616" h="2704616">
                <a:moveTo>
                  <a:pt x="0" y="0"/>
                </a:moveTo>
                <a:lnTo>
                  <a:pt x="2704616" y="0"/>
                </a:lnTo>
                <a:lnTo>
                  <a:pt x="2704616" y="2704616"/>
                </a:lnTo>
                <a:lnTo>
                  <a:pt x="0" y="2704616"/>
                </a:lnTo>
                <a:lnTo>
                  <a:pt x="0" y="0"/>
                </a:lnTo>
                <a:close/>
              </a:path>
            </a:pathLst>
          </a:custGeom>
          <a:blipFill>
            <a:blip r:embed="rId26"/>
            <a:stretch>
              <a:fillRect/>
            </a:stretch>
          </a:blipFill>
        </p:spPr>
        <p:txBody>
          <a:bodyPr>
            <a:noAutofit/>
          </a:bodyPr>
          <a:lstStyle/>
          <a:p>
            <a:endParaRPr/>
          </a:p>
        </p:txBody>
      </p:sp>
      <p:sp>
        <p:nvSpPr>
          <p:cNvPr id="63" name="Freeform 53">
            <a:extLst>
              <a:ext uri="{FF2B5EF4-FFF2-40B4-BE49-F238E27FC236}">
                <a16:creationId xmlns:a16="http://schemas.microsoft.com/office/drawing/2014/main" id="{33DA98E4-845E-41D1-B8E3-76A0FA96ADD0}"/>
              </a:ext>
            </a:extLst>
          </p:cNvPr>
          <p:cNvSpPr/>
          <p:nvPr/>
        </p:nvSpPr>
        <p:spPr>
          <a:xfrm>
            <a:off x="474783" y="7097057"/>
            <a:ext cx="3105082" cy="2389843"/>
          </a:xfrm>
          <a:custGeom>
            <a:avLst/>
            <a:gdLst/>
            <a:ahLst/>
            <a:cxnLst/>
            <a:rect l="l" t="t" r="r" b="b"/>
            <a:pathLst>
              <a:path w="3600047" h="2764078">
                <a:moveTo>
                  <a:pt x="0" y="0"/>
                </a:moveTo>
                <a:lnTo>
                  <a:pt x="3600047" y="0"/>
                </a:lnTo>
                <a:lnTo>
                  <a:pt x="3600047" y="2764078"/>
                </a:lnTo>
                <a:lnTo>
                  <a:pt x="0" y="2764078"/>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txBody>
          <a:bodyPr>
            <a:noAutofit/>
          </a:bodyPr>
          <a:lstStyle/>
          <a:p>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7"/>
  <p:tag name="AS_OS" val="Unix 5.10.228.219"/>
  <p:tag name="AS_RELEASE_DATE" val="2024.11.14"/>
  <p:tag name="AS_TITLE" val="Aspose.Slides for .NET6"/>
  <p:tag name="AS_VERSION" val="24.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703af0-bd75-489c-9a4c-9bfd5afdf339">
      <Terms xmlns="http://schemas.microsoft.com/office/infopath/2007/PartnerControls"/>
    </lcf76f155ced4ddcb4097134ff3c332f>
    <TaxCatchAll xmlns="7f87260b-4471-4112-9e13-a4ac0022851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0E99033FBBDF943A3D31693FFC3BAB4" ma:contentTypeVersion="16" ma:contentTypeDescription="Utwórz nowy dokument." ma:contentTypeScope="" ma:versionID="e8a2f4acfdb2a993573991d2866ab897">
  <xsd:schema xmlns:xsd="http://www.w3.org/2001/XMLSchema" xmlns:xs="http://www.w3.org/2001/XMLSchema" xmlns:p="http://schemas.microsoft.com/office/2006/metadata/properties" xmlns:ns2="8b703af0-bd75-489c-9a4c-9bfd5afdf339" xmlns:ns3="7f87260b-4471-4112-9e13-a4ac0022851d" targetNamespace="http://schemas.microsoft.com/office/2006/metadata/properties" ma:root="true" ma:fieldsID="7505831bc4990e1aba06e42ea91ed871" ns2:_="" ns3:_="">
    <xsd:import namespace="8b703af0-bd75-489c-9a4c-9bfd5afdf339"/>
    <xsd:import namespace="7f87260b-4471-4112-9e13-a4ac002285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03af0-bd75-489c-9a4c-9bfd5afdf3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i obrazów" ma:readOnly="false" ma:fieldId="{5cf76f15-5ced-4ddc-b409-7134ff3c332f}" ma:taxonomyMulti="true" ma:sspId="8110cfe6-e8a2-4e19-9a2c-a541c0dcf68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87260b-4471-4112-9e13-a4ac0022851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6ec8f4-d62e-4a94-ab5c-68e3bde98aca}" ma:internalName="TaxCatchAll" ma:showField="CatchAllData" ma:web="7f87260b-4471-4112-9e13-a4ac0022851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Udostępnione dla — szczegóły"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EB66EC-E545-4E66-8454-6C6AB70D283D}">
  <ds:schemaRefs/>
</ds:datastoreItem>
</file>

<file path=customXml/itemProps2.xml><?xml version="1.0" encoding="utf-8"?>
<ds:datastoreItem xmlns:ds="http://schemas.openxmlformats.org/officeDocument/2006/customXml" ds:itemID="{203411DF-824F-4D19-93CD-952CA0F204F2}">
  <ds:schemaRefs/>
</ds:datastoreItem>
</file>

<file path=customXml/itemProps3.xml><?xml version="1.0" encoding="utf-8"?>
<ds:datastoreItem xmlns:ds="http://schemas.openxmlformats.org/officeDocument/2006/customXml" ds:itemID="{F660F0C3-EB67-4AC3-907A-3BF84F26F219}">
  <ds:schemaRefs/>
</ds:datastoreItem>
</file>

<file path=docProps/app.xml><?xml version="1.0" encoding="utf-8"?>
<Properties xmlns="http://schemas.openxmlformats.org/officeDocument/2006/extended-properties" xmlns:vt="http://schemas.openxmlformats.org/officeDocument/2006/docPropsVTypes">
  <TotalTime>5</TotalTime>
  <Words>1282</Words>
  <Application>Microsoft Office PowerPoint</Application>
  <PresentationFormat>Niestandardowy</PresentationFormat>
  <Paragraphs>101</Paragraphs>
  <Slides>7</Slides>
  <Notes>7</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7</vt:i4>
      </vt:variant>
    </vt:vector>
  </HeadingPairs>
  <TitlesOfParts>
    <vt:vector size="15" baseType="lpstr">
      <vt:lpstr>Open Sans</vt:lpstr>
      <vt:lpstr>Calibri (MS)</vt:lpstr>
      <vt:lpstr>MS Gothic</vt:lpstr>
      <vt:lpstr>Calibri</vt:lpstr>
      <vt:lpstr>Open Sans Bold</vt:lpstr>
      <vt:lpstr>Calibri (MS) Bold</vt:lpstr>
      <vt:lpstr>Arial</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olejvitaPrezentacjaOsakaPL</dc:title>
  <cp:lastModifiedBy>Małgorzata Neuman</cp:lastModifiedBy>
  <cp:revision>5</cp:revision>
  <dcterms:created xsi:type="dcterms:W3CDTF">2006-08-16T00:00:00Z</dcterms:created>
  <dcterms:modified xsi:type="dcterms:W3CDTF">2025-04-14T15:38:29Z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0x010100E0E99033FBBDF943A3D31693FFC3BAB4</vt:lpwstr>
  </property>
</Properties>
</file>