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Yu Mincho" panose="02020400000000000000" pitchFamily="18" charset="-128"/>
      <p:regular r:id="rId18"/>
    </p:embeddedFont>
    <p:embeddedFont>
      <p:font typeface="League Spartan" panose="020B0604020202020204" charset="-18"/>
      <p:regular r:id="rId19"/>
    </p:embeddedFont>
    <p:embeddedFont>
      <p:font typeface="Montserrat Bold" panose="00000800000000000000" charset="-18"/>
      <p:regular r:id="rId20"/>
    </p:embeddedFont>
    <p:embeddedFont>
      <p:font typeface="Montserrat Semi-Bold" panose="020B0604020202020204" charset="-18"/>
      <p:regular r:id="rId21"/>
    </p:embeddedFont>
    <p:embeddedFont>
      <p:font typeface="Open Sauce" panose="020B0604020202020204" charset="-18"/>
      <p:regular r:id="rId22"/>
    </p:embeddedFont>
    <p:embeddedFont>
      <p:font typeface="Open Sauce Bold" panose="020B0604020202020204" charset="-18"/>
      <p:regular r:id="rId23"/>
    </p:embeddedFont>
    <p:embeddedFont>
      <p:font typeface="Palatino Linotype" panose="02040502050505030304" pitchFamily="18"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1242" autoAdjust="0"/>
  </p:normalViewPr>
  <p:slideViewPr>
    <p:cSldViewPr>
      <p:cViewPr varScale="1">
        <p:scale>
          <a:sx n="53" d="100"/>
          <a:sy n="53" d="100"/>
        </p:scale>
        <p:origin x="90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2FC950-28DB-4FFD-99EE-99672FC7316D}" type="datetimeFigureOut">
              <a:rPr lang="pl-PL" smtClean="0"/>
              <a:t>25.04.2025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E1057E-8BA6-4BDC-8939-EFCDB5027F8C}" type="slidenum">
              <a:rPr lang="pl-PL" smtClean="0"/>
              <a:t>‹#›</a:t>
            </a:fld>
            <a:endParaRPr lang="pl-PL"/>
          </a:p>
        </p:txBody>
      </p:sp>
    </p:spTree>
    <p:extLst>
      <p:ext uri="{BB962C8B-B14F-4D97-AF65-F5344CB8AC3E}">
        <p14:creationId xmlns:p14="http://schemas.microsoft.com/office/powerpoint/2010/main" val="934458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l">
              <a:lnSpc>
                <a:spcPts val="6509"/>
              </a:lnSpc>
            </a:pPr>
            <a:r>
              <a:rPr lang="en-US" sz="1200" spc="-125" dirty="0">
                <a:solidFill>
                  <a:srgbClr val="000000"/>
                </a:solidFill>
                <a:latin typeface="+mj-lt"/>
                <a:ea typeface="League Spartan"/>
                <a:cs typeface="League Spartan"/>
                <a:sym typeface="League Spartan"/>
              </a:rPr>
              <a:t>JAPAN</a:t>
            </a:r>
          </a:p>
          <a:p>
            <a:pPr algn="l">
              <a:lnSpc>
                <a:spcPts val="6509"/>
              </a:lnSpc>
            </a:pPr>
            <a:r>
              <a:rPr lang="en-US" sz="1200" spc="-125" dirty="0">
                <a:solidFill>
                  <a:srgbClr val="000000"/>
                </a:solidFill>
                <a:latin typeface="+mj-lt"/>
                <a:ea typeface="League Spartan"/>
                <a:cs typeface="League Spartan"/>
                <a:sym typeface="League Spartan"/>
              </a:rPr>
              <a:t>MARKET ENTRY STRATEGIES</a:t>
            </a:r>
          </a:p>
          <a:p>
            <a:pPr>
              <a:lnSpc>
                <a:spcPts val="6509"/>
              </a:lnSpc>
            </a:pPr>
            <a:r>
              <a:rPr lang="pl-PL" sz="800" dirty="0">
                <a:effectLst/>
                <a:latin typeface="+mj-lt"/>
                <a:ea typeface="Times New Roman" panose="02020603050405020304" pitchFamily="18" charset="0"/>
              </a:rPr>
              <a:t>POLISH VIEW</a:t>
            </a:r>
          </a:p>
          <a:p>
            <a:pPr algn="l">
              <a:lnSpc>
                <a:spcPts val="6509"/>
              </a:lnSpc>
            </a:pPr>
            <a:endParaRPr lang="en-US" sz="1200" spc="-125" dirty="0">
              <a:solidFill>
                <a:srgbClr val="000000"/>
              </a:solidFill>
              <a:latin typeface="+mj-lt"/>
              <a:ea typeface="League Spartan"/>
              <a:cs typeface="League Spartan"/>
              <a:sym typeface="League Spartan"/>
            </a:endParaRPr>
          </a:p>
          <a:p>
            <a:pPr algn="l">
              <a:lnSpc>
                <a:spcPts val="3600"/>
              </a:lnSpc>
              <a:spcBef>
                <a:spcPct val="0"/>
              </a:spcBef>
            </a:pPr>
            <a:r>
              <a:rPr lang="en-US" sz="1200" b="1" dirty="0">
                <a:solidFill>
                  <a:srgbClr val="000000"/>
                </a:solidFill>
                <a:latin typeface="+mj-lt"/>
                <a:ea typeface="Open Sauce Bold"/>
                <a:cs typeface="Open Sauce Bold"/>
                <a:sym typeface="Open Sauce Bold"/>
              </a:rPr>
              <a:t>Sławomir Karasiński  </a:t>
            </a:r>
          </a:p>
          <a:p>
            <a:pPr algn="l">
              <a:lnSpc>
                <a:spcPts val="3600"/>
              </a:lnSpc>
              <a:spcBef>
                <a:spcPct val="0"/>
              </a:spcBef>
            </a:pPr>
            <a:r>
              <a:rPr lang="en-US" sz="1200" dirty="0">
                <a:solidFill>
                  <a:srgbClr val="000000"/>
                </a:solidFill>
                <a:latin typeface="+mj-lt"/>
                <a:ea typeface="Open Sauce"/>
                <a:cs typeface="Open Sauce"/>
                <a:sym typeface="Open Sauce"/>
              </a:rPr>
              <a:t>Founding Partner</a:t>
            </a:r>
          </a:p>
          <a:p>
            <a:pPr algn="l">
              <a:lnSpc>
                <a:spcPts val="6509"/>
              </a:lnSpc>
            </a:pPr>
            <a:endParaRPr lang="en-US" sz="1200" spc="-125" dirty="0">
              <a:solidFill>
                <a:srgbClr val="000000"/>
              </a:solidFill>
              <a:latin typeface="League Spartan"/>
              <a:ea typeface="League Spartan"/>
              <a:cs typeface="League Spartan"/>
              <a:sym typeface="League Spartan"/>
            </a:endParaRPr>
          </a:p>
          <a:p>
            <a:pPr algn="l">
              <a:lnSpc>
                <a:spcPts val="6509"/>
              </a:lnSpc>
            </a:pPr>
            <a:endParaRPr lang="en-US" sz="1200" spc="-125" dirty="0">
              <a:solidFill>
                <a:srgbClr val="000000"/>
              </a:solidFill>
              <a:latin typeface="League Spartan"/>
              <a:ea typeface="League Spartan"/>
              <a:cs typeface="League Spartan"/>
              <a:sym typeface="League Spartan"/>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1</a:t>
            </a:fld>
            <a:endParaRPr lang="pl-PL"/>
          </a:p>
        </p:txBody>
      </p:sp>
    </p:spTree>
    <p:extLst>
      <p:ext uri="{BB962C8B-B14F-4D97-AF65-F5344CB8AC3E}">
        <p14:creationId xmlns:p14="http://schemas.microsoft.com/office/powerpoint/2010/main" val="3981860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l">
              <a:lnSpc>
                <a:spcPts val="5400"/>
              </a:lnSpc>
              <a:spcBef>
                <a:spcPct val="0"/>
              </a:spcBef>
            </a:pPr>
            <a:r>
              <a:rPr lang="en-US" sz="1200" dirty="0">
                <a:solidFill>
                  <a:srgbClr val="000000"/>
                </a:solidFill>
                <a:latin typeface="League Spartan"/>
                <a:ea typeface="League Spartan"/>
                <a:cs typeface="League Spartan"/>
                <a:sym typeface="League Spartan"/>
              </a:rPr>
              <a:t>JAPAN STABLE PARTNER IN THE INTERNATIONAL ARENA </a:t>
            </a:r>
          </a:p>
          <a:p>
            <a:pPr algn="ctr">
              <a:lnSpc>
                <a:spcPts val="5400"/>
              </a:lnSpc>
              <a:spcBef>
                <a:spcPct val="0"/>
              </a:spcBef>
            </a:pPr>
            <a:endParaRPr lang="en-US" sz="1200" dirty="0">
              <a:solidFill>
                <a:srgbClr val="000000"/>
              </a:solidFill>
              <a:latin typeface="League Spartan"/>
              <a:ea typeface="League Spartan"/>
              <a:cs typeface="League Spartan"/>
              <a:sym typeface="League Spartan"/>
            </a:endParaRPr>
          </a:p>
          <a:p>
            <a:pPr marL="647703" lvl="1" indent="-323852" algn="l">
              <a:lnSpc>
                <a:spcPts val="6660"/>
              </a:lnSpc>
              <a:buFont typeface="Arial"/>
              <a:buChar char="•"/>
            </a:pPr>
            <a:r>
              <a:rPr lang="en-US" sz="3000" dirty="0">
                <a:solidFill>
                  <a:srgbClr val="000000"/>
                </a:solidFill>
                <a:latin typeface="Open Sauce"/>
                <a:ea typeface="Open Sauce"/>
                <a:cs typeface="Open Sauce"/>
                <a:sym typeface="Open Sauce"/>
              </a:rPr>
              <a:t>POPULATION - 123 MILLION </a:t>
            </a:r>
          </a:p>
          <a:p>
            <a:pPr marL="647703" lvl="1" indent="-323852" algn="l">
              <a:lnSpc>
                <a:spcPts val="6660"/>
              </a:lnSpc>
              <a:buFont typeface="Arial"/>
              <a:buChar char="•"/>
            </a:pPr>
            <a:r>
              <a:rPr lang="en-US" sz="3000" dirty="0">
                <a:solidFill>
                  <a:srgbClr val="000000"/>
                </a:solidFill>
                <a:latin typeface="Open Sauce"/>
                <a:ea typeface="Open Sauce"/>
                <a:cs typeface="Open Sauce"/>
                <a:sym typeface="Open Sauce"/>
              </a:rPr>
              <a:t>GDP PER CAPITA - USD 34,000/ TOTAL GDP USD 4,3 TRILION</a:t>
            </a:r>
          </a:p>
          <a:p>
            <a:pPr marL="647703" lvl="1" indent="-323852" algn="l">
              <a:lnSpc>
                <a:spcPts val="6660"/>
              </a:lnSpc>
              <a:buFont typeface="Arial"/>
              <a:buChar char="•"/>
            </a:pPr>
            <a:r>
              <a:rPr lang="en-US" sz="3000" dirty="0">
                <a:solidFill>
                  <a:srgbClr val="000000"/>
                </a:solidFill>
                <a:latin typeface="Open Sauce"/>
                <a:ea typeface="Open Sauce"/>
                <a:cs typeface="Open Sauce"/>
                <a:sym typeface="Open Sauce"/>
              </a:rPr>
              <a:t>4TH LARGEST ECONOMY IN THE WORLD</a:t>
            </a:r>
          </a:p>
          <a:p>
            <a:pPr algn="l">
              <a:lnSpc>
                <a:spcPts val="6660"/>
              </a:lnSpc>
            </a:pPr>
            <a:endParaRPr lang="en-US" sz="3000" dirty="0">
              <a:solidFill>
                <a:srgbClr val="000000"/>
              </a:solidFill>
              <a:latin typeface="Open Sauce"/>
              <a:ea typeface="Open Sauce"/>
              <a:cs typeface="Open Sauce"/>
              <a:sym typeface="Open Sauce"/>
            </a:endParaRPr>
          </a:p>
          <a:p>
            <a:pPr algn="ctr">
              <a:lnSpc>
                <a:spcPts val="6660"/>
              </a:lnSpc>
            </a:pPr>
            <a:endParaRPr lang="en-US" sz="3000" dirty="0">
              <a:solidFill>
                <a:srgbClr val="000000"/>
              </a:solidFill>
              <a:latin typeface="Open Sauce"/>
              <a:ea typeface="Open Sauce"/>
              <a:cs typeface="Open Sauce"/>
              <a:sym typeface="Open Sauce"/>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2</a:t>
            </a:fld>
            <a:endParaRPr lang="pl-PL"/>
          </a:p>
        </p:txBody>
      </p:sp>
    </p:spTree>
    <p:extLst>
      <p:ext uri="{BB962C8B-B14F-4D97-AF65-F5344CB8AC3E}">
        <p14:creationId xmlns:p14="http://schemas.microsoft.com/office/powerpoint/2010/main" val="982803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l">
              <a:lnSpc>
                <a:spcPts val="5400"/>
              </a:lnSpc>
              <a:spcBef>
                <a:spcPct val="0"/>
              </a:spcBef>
            </a:pPr>
            <a:r>
              <a:rPr lang="en-US" sz="1200" dirty="0">
                <a:solidFill>
                  <a:srgbClr val="000000"/>
                </a:solidFill>
                <a:latin typeface="League Spartan"/>
                <a:ea typeface="League Spartan"/>
                <a:cs typeface="League Spartan"/>
                <a:sym typeface="League Spartan"/>
              </a:rPr>
              <a:t>JAPAN STABLE PARTNER IN THE INTERNATIONAL ARENA </a:t>
            </a:r>
          </a:p>
          <a:p>
            <a:pPr algn="ctr">
              <a:lnSpc>
                <a:spcPts val="5400"/>
              </a:lnSpc>
              <a:spcBef>
                <a:spcPct val="0"/>
              </a:spcBef>
            </a:pPr>
            <a:endParaRPr lang="en-US" sz="1200" dirty="0">
              <a:solidFill>
                <a:srgbClr val="000000"/>
              </a:solidFill>
              <a:latin typeface="League Spartan"/>
              <a:ea typeface="League Spartan"/>
              <a:cs typeface="League Spartan"/>
              <a:sym typeface="League Spartan"/>
            </a:endParaRPr>
          </a:p>
          <a:p>
            <a:pPr marL="539756" lvl="1" indent="-269878" algn="l">
              <a:lnSpc>
                <a:spcPts val="4525"/>
              </a:lnSpc>
              <a:buFont typeface="Arial"/>
              <a:buChar char="•"/>
            </a:pPr>
            <a:r>
              <a:rPr lang="en-US" sz="2500" dirty="0">
                <a:solidFill>
                  <a:srgbClr val="000000"/>
                </a:solidFill>
                <a:latin typeface="Open Sauce"/>
                <a:ea typeface="Open Sauce"/>
                <a:cs typeface="Open Sauce"/>
                <a:sym typeface="Open Sauce"/>
              </a:rPr>
              <a:t>Member of key international </a:t>
            </a:r>
            <a:r>
              <a:rPr lang="en-US" sz="2500" dirty="0" err="1">
                <a:solidFill>
                  <a:srgbClr val="000000"/>
                </a:solidFill>
                <a:latin typeface="Open Sauce"/>
                <a:ea typeface="Open Sauce"/>
                <a:cs typeface="Open Sauce"/>
                <a:sym typeface="Open Sauce"/>
              </a:rPr>
              <a:t>organisations</a:t>
            </a:r>
            <a:r>
              <a:rPr lang="en-US" sz="2500" dirty="0">
                <a:solidFill>
                  <a:srgbClr val="000000"/>
                </a:solidFill>
                <a:latin typeface="Open Sauce"/>
                <a:ea typeface="Open Sauce"/>
                <a:cs typeface="Open Sauce"/>
                <a:sym typeface="Open Sauce"/>
              </a:rPr>
              <a:t>;</a:t>
            </a:r>
          </a:p>
          <a:p>
            <a:pPr marL="539756" lvl="1" indent="-269878" algn="l">
              <a:lnSpc>
                <a:spcPts val="4525"/>
              </a:lnSpc>
              <a:buFont typeface="Arial"/>
              <a:buChar char="•"/>
            </a:pPr>
            <a:r>
              <a:rPr lang="en-US" sz="2500" dirty="0">
                <a:solidFill>
                  <a:srgbClr val="000000"/>
                </a:solidFill>
                <a:latin typeface="Open Sauce"/>
                <a:ea typeface="Open Sauce"/>
                <a:cs typeface="Open Sauce"/>
                <a:sym typeface="Open Sauce"/>
              </a:rPr>
              <a:t>Party to many conventions ensuring economic governance;</a:t>
            </a:r>
          </a:p>
          <a:p>
            <a:pPr marL="539756" lvl="1" indent="-269878" algn="l">
              <a:lnSpc>
                <a:spcPts val="4525"/>
              </a:lnSpc>
              <a:buFont typeface="Arial"/>
              <a:buChar char="•"/>
            </a:pPr>
            <a:r>
              <a:rPr lang="en-US" sz="2500" dirty="0">
                <a:solidFill>
                  <a:srgbClr val="000000"/>
                </a:solidFill>
                <a:latin typeface="Open Sauce"/>
                <a:ea typeface="Open Sauce"/>
                <a:cs typeface="Open Sauce"/>
                <a:sym typeface="Open Sauce"/>
              </a:rPr>
              <a:t>Washington convention on the settlement of international disputes; </a:t>
            </a:r>
          </a:p>
          <a:p>
            <a:pPr marL="539756" lvl="1" indent="-269878" algn="l">
              <a:lnSpc>
                <a:spcPts val="4525"/>
              </a:lnSpc>
              <a:buFont typeface="Arial"/>
              <a:buChar char="•"/>
            </a:pPr>
            <a:r>
              <a:rPr lang="en-US" sz="2500" dirty="0">
                <a:solidFill>
                  <a:srgbClr val="000000"/>
                </a:solidFill>
                <a:latin typeface="Open Sauce"/>
                <a:ea typeface="Open Sauce"/>
                <a:cs typeface="Open Sauce"/>
                <a:sym typeface="Open Sauce"/>
              </a:rPr>
              <a:t>Vienna convention on contracts for the international sale of goods; </a:t>
            </a:r>
          </a:p>
          <a:p>
            <a:pPr marL="539756" lvl="1" indent="-269878" algn="l">
              <a:lnSpc>
                <a:spcPts val="4525"/>
              </a:lnSpc>
              <a:buFont typeface="Arial"/>
              <a:buChar char="•"/>
            </a:pPr>
            <a:r>
              <a:rPr lang="en-US" sz="2500" dirty="0">
                <a:solidFill>
                  <a:srgbClr val="000000"/>
                </a:solidFill>
                <a:latin typeface="Open Sauce"/>
                <a:ea typeface="Open Sauce"/>
                <a:cs typeface="Open Sauce"/>
                <a:sym typeface="Open Sauce"/>
              </a:rPr>
              <a:t>Eu-</a:t>
            </a:r>
            <a:r>
              <a:rPr lang="en-US" sz="2500" dirty="0" err="1">
                <a:solidFill>
                  <a:srgbClr val="000000"/>
                </a:solidFill>
                <a:latin typeface="Open Sauce"/>
                <a:ea typeface="Open Sauce"/>
                <a:cs typeface="Open Sauce"/>
                <a:sym typeface="Open Sauce"/>
              </a:rPr>
              <a:t>japan</a:t>
            </a:r>
            <a:r>
              <a:rPr lang="en-US" sz="2500" dirty="0">
                <a:solidFill>
                  <a:srgbClr val="000000"/>
                </a:solidFill>
                <a:latin typeface="Open Sauce"/>
                <a:ea typeface="Open Sauce"/>
                <a:cs typeface="Open Sauce"/>
                <a:sym typeface="Open Sauce"/>
              </a:rPr>
              <a:t> economic partnership agreement; </a:t>
            </a:r>
          </a:p>
          <a:p>
            <a:pPr marL="539756" lvl="1" indent="-269878" algn="l">
              <a:lnSpc>
                <a:spcPts val="4525"/>
              </a:lnSpc>
              <a:buFont typeface="Arial"/>
              <a:buChar char="•"/>
            </a:pPr>
            <a:r>
              <a:rPr lang="en-US" sz="2500" dirty="0">
                <a:solidFill>
                  <a:srgbClr val="000000"/>
                </a:solidFill>
                <a:latin typeface="Open Sauce"/>
                <a:ea typeface="Open Sauce"/>
                <a:cs typeface="Open Sauce"/>
                <a:sym typeface="Open Sauce"/>
              </a:rPr>
              <a:t>Many international agreements between </a:t>
            </a:r>
            <a:r>
              <a:rPr lang="en-US" sz="2500" dirty="0" err="1">
                <a:solidFill>
                  <a:srgbClr val="000000"/>
                </a:solidFill>
                <a:latin typeface="Open Sauce"/>
                <a:ea typeface="Open Sauce"/>
                <a:cs typeface="Open Sauce"/>
                <a:sym typeface="Open Sauce"/>
              </a:rPr>
              <a:t>poland</a:t>
            </a:r>
            <a:r>
              <a:rPr lang="en-US" sz="2500" dirty="0">
                <a:solidFill>
                  <a:srgbClr val="000000"/>
                </a:solidFill>
                <a:latin typeface="Open Sauce"/>
                <a:ea typeface="Open Sauce"/>
                <a:cs typeface="Open Sauce"/>
                <a:sym typeface="Open Sauce"/>
              </a:rPr>
              <a:t> and </a:t>
            </a:r>
            <a:r>
              <a:rPr lang="en-US" sz="2500" dirty="0" err="1">
                <a:solidFill>
                  <a:srgbClr val="000000"/>
                </a:solidFill>
                <a:latin typeface="Open Sauce"/>
                <a:ea typeface="Open Sauce"/>
                <a:cs typeface="Open Sauce"/>
                <a:sym typeface="Open Sauce"/>
              </a:rPr>
              <a:t>japan</a:t>
            </a:r>
            <a:r>
              <a:rPr lang="en-US" sz="2500" dirty="0">
                <a:solidFill>
                  <a:srgbClr val="000000"/>
                </a:solidFill>
                <a:latin typeface="Open Sauce"/>
                <a:ea typeface="Open Sauce"/>
                <a:cs typeface="Open Sauce"/>
                <a:sym typeface="Open Sauce"/>
              </a:rPr>
              <a:t>:</a:t>
            </a:r>
          </a:p>
          <a:p>
            <a:pPr algn="l">
              <a:lnSpc>
                <a:spcPts val="4525"/>
              </a:lnSpc>
            </a:pPr>
            <a:r>
              <a:rPr lang="en-US" sz="2500" dirty="0">
                <a:solidFill>
                  <a:srgbClr val="000000"/>
                </a:solidFill>
                <a:latin typeface="Open Sauce"/>
                <a:ea typeface="Open Sauce"/>
                <a:cs typeface="Open Sauce"/>
                <a:sym typeface="Open Sauce"/>
              </a:rPr>
              <a:t>          - Agreements on the avoidance of double taxation </a:t>
            </a:r>
          </a:p>
          <a:p>
            <a:pPr algn="l">
              <a:lnSpc>
                <a:spcPts val="4525"/>
              </a:lnSpc>
            </a:pPr>
            <a:r>
              <a:rPr lang="en-US" sz="2500" dirty="0">
                <a:solidFill>
                  <a:srgbClr val="000000"/>
                </a:solidFill>
                <a:latin typeface="Open Sauce"/>
                <a:ea typeface="Open Sauce"/>
                <a:cs typeface="Open Sauce"/>
                <a:sym typeface="Open Sauce"/>
              </a:rPr>
              <a:t>          - Agreement on mutual protection and promotion </a:t>
            </a:r>
            <a:r>
              <a:rPr lang="en-US" sz="2500" dirty="0" err="1">
                <a:solidFill>
                  <a:srgbClr val="000000"/>
                </a:solidFill>
                <a:latin typeface="Open Sauce"/>
                <a:ea typeface="Open Sauce"/>
                <a:cs typeface="Open Sauce"/>
                <a:sym typeface="Open Sauce"/>
              </a:rPr>
              <a:t>ofinvestments</a:t>
            </a:r>
            <a:r>
              <a:rPr lang="en-US" sz="2500" dirty="0">
                <a:solidFill>
                  <a:srgbClr val="000000"/>
                </a:solidFill>
                <a:latin typeface="Open Sauce"/>
                <a:ea typeface="Open Sauce"/>
                <a:cs typeface="Open Sauce"/>
                <a:sym typeface="Open Sauce"/>
              </a:rPr>
              <a:t> (1978)</a:t>
            </a:r>
          </a:p>
          <a:p>
            <a:pPr algn="ctr">
              <a:lnSpc>
                <a:spcPts val="4525"/>
              </a:lnSpc>
            </a:pPr>
            <a:endParaRPr lang="en-US" sz="2500" dirty="0">
              <a:solidFill>
                <a:srgbClr val="000000"/>
              </a:solidFill>
              <a:latin typeface="Open Sauce"/>
              <a:ea typeface="Open Sauce"/>
              <a:cs typeface="Open Sauce"/>
              <a:sym typeface="Open Sauce"/>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3</a:t>
            </a:fld>
            <a:endParaRPr lang="pl-PL"/>
          </a:p>
        </p:txBody>
      </p:sp>
    </p:spTree>
    <p:extLst>
      <p:ext uri="{BB962C8B-B14F-4D97-AF65-F5344CB8AC3E}">
        <p14:creationId xmlns:p14="http://schemas.microsoft.com/office/powerpoint/2010/main" val="2437957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League Spartan"/>
                <a:ea typeface="League Spartan"/>
                <a:cs typeface="League Spartan"/>
                <a:sym typeface="League Spartan"/>
              </a:rPr>
              <a:t>ENTRY INTO THE JAPANESE MARKET - FACTORS TO CONSIDER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0000"/>
                </a:solidFill>
                <a:latin typeface="Open Sauce Bold"/>
                <a:ea typeface="Open Sauce Bold"/>
                <a:cs typeface="Open Sauce Bold"/>
                <a:sym typeface="Open Sauce Bold"/>
              </a:rPr>
              <a:t>CONSUMER PREFERENCES</a:t>
            </a:r>
          </a:p>
          <a:p>
            <a:endParaRPr lang="pl-PL"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815"/>
                </a:solidFill>
                <a:latin typeface="Open Sauce"/>
                <a:ea typeface="Open Sauce"/>
                <a:cs typeface="Open Sauce"/>
                <a:sym typeface="Open Sauce"/>
              </a:rPr>
              <a:t>Japanese consumers value: product quality, innovation, and customer service. They prioritize durability, functionality, and cutting-edge technology in their purchasing decisions</a:t>
            </a:r>
          </a:p>
          <a:p>
            <a:endParaRPr lang="pl-PL"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815"/>
                </a:solidFill>
                <a:latin typeface="Open Sauce"/>
                <a:ea typeface="Open Sauce"/>
                <a:cs typeface="Open Sauce"/>
                <a:sym typeface="Open Sauce"/>
              </a:rPr>
              <a:t>Brand reputation and reliability play also a significant role in consumer choices.</a:t>
            </a: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4</a:t>
            </a:fld>
            <a:endParaRPr lang="pl-PL"/>
          </a:p>
        </p:txBody>
      </p:sp>
    </p:spTree>
    <p:extLst>
      <p:ext uri="{BB962C8B-B14F-4D97-AF65-F5344CB8AC3E}">
        <p14:creationId xmlns:p14="http://schemas.microsoft.com/office/powerpoint/2010/main" val="1992514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League Spartan"/>
                <a:ea typeface="League Spartan"/>
                <a:cs typeface="League Spartan"/>
                <a:sym typeface="League Spartan"/>
              </a:rPr>
              <a:t>ENTRY INTO THE JAPANESE MARKET - FACTORS TO CONSIDER</a:t>
            </a:r>
          </a:p>
          <a:p>
            <a:pPr algn="l">
              <a:lnSpc>
                <a:spcPts val="4344"/>
              </a:lnSpc>
            </a:pPr>
            <a:r>
              <a:rPr lang="en-US" sz="1200" b="1" dirty="0">
                <a:solidFill>
                  <a:srgbClr val="000000"/>
                </a:solidFill>
                <a:latin typeface="Open Sauce Bold"/>
                <a:ea typeface="Open Sauce Bold"/>
                <a:cs typeface="Open Sauce Bold"/>
                <a:sym typeface="Open Sauce Bold"/>
              </a:rPr>
              <a:t>REGULATORY ENVIRONMENT</a:t>
            </a:r>
            <a:endParaRPr lang="pl-PL" sz="1200" b="1" dirty="0">
              <a:solidFill>
                <a:srgbClr val="000000"/>
              </a:solidFill>
              <a:latin typeface="Open Sauce Bold"/>
              <a:ea typeface="Open Sauce Bold"/>
              <a:cs typeface="Open Sauce Bold"/>
              <a:sym typeface="Open Sauce Bold"/>
            </a:endParaRPr>
          </a:p>
          <a:p>
            <a:pPr algn="l">
              <a:lnSpc>
                <a:spcPts val="4344"/>
              </a:lnSpc>
            </a:pPr>
            <a:endParaRPr lang="pl-PL" sz="1200" b="1" dirty="0">
              <a:solidFill>
                <a:srgbClr val="000000"/>
              </a:solidFill>
              <a:latin typeface="Open Sauce Bold"/>
              <a:ea typeface="Open Sauce"/>
              <a:cs typeface="Open Sauce"/>
              <a:sym typeface="Open Sauce Bold"/>
            </a:endParaRPr>
          </a:p>
          <a:p>
            <a:pPr algn="l">
              <a:lnSpc>
                <a:spcPts val="4344"/>
              </a:lnSpc>
            </a:pPr>
            <a:r>
              <a:rPr lang="en-US" sz="1200" dirty="0">
                <a:solidFill>
                  <a:srgbClr val="000815"/>
                </a:solidFill>
                <a:latin typeface="Open Sauce"/>
                <a:ea typeface="Open Sauce"/>
                <a:cs typeface="Open Sauce"/>
                <a:sym typeface="Open Sauce"/>
              </a:rPr>
              <a:t>Japan has strict import regulations, safety standards, and business laws that foreign companies must comply with. </a:t>
            </a:r>
            <a:endParaRPr lang="pl-PL" sz="1200" dirty="0">
              <a:solidFill>
                <a:srgbClr val="000815"/>
              </a:solidFill>
              <a:latin typeface="Open Sauce"/>
              <a:ea typeface="Open Sauce"/>
              <a:cs typeface="Open Sauce"/>
              <a:sym typeface="Open Sauce"/>
            </a:endParaRPr>
          </a:p>
          <a:p>
            <a:pPr algn="l">
              <a:lnSpc>
                <a:spcPts val="4344"/>
              </a:lnSpc>
            </a:pPr>
            <a:endParaRPr lang="pl-PL" sz="1200" dirty="0">
              <a:solidFill>
                <a:srgbClr val="000815"/>
              </a:solidFill>
              <a:latin typeface="Open Sauce"/>
              <a:ea typeface="Open Sauce"/>
              <a:cs typeface="Open Sauce"/>
              <a:sym typeface="Open Sauce"/>
            </a:endParaRPr>
          </a:p>
          <a:p>
            <a:pPr algn="l">
              <a:lnSpc>
                <a:spcPts val="4344"/>
              </a:lnSpc>
            </a:pPr>
            <a:r>
              <a:rPr lang="en-US" sz="1200" dirty="0">
                <a:solidFill>
                  <a:srgbClr val="000815"/>
                </a:solidFill>
                <a:latin typeface="Open Sauce"/>
                <a:ea typeface="Open Sauce"/>
                <a:cs typeface="Open Sauce"/>
                <a:sym typeface="Open Sauce"/>
              </a:rPr>
              <a:t>Ensuring that products meet </a:t>
            </a:r>
            <a:r>
              <a:rPr lang="en-US" sz="1200" dirty="0" err="1">
                <a:solidFill>
                  <a:srgbClr val="000815"/>
                </a:solidFill>
                <a:latin typeface="Open Sauce"/>
                <a:ea typeface="Open Sauce"/>
                <a:cs typeface="Open Sauce"/>
                <a:sym typeface="Open Sauce"/>
              </a:rPr>
              <a:t>japan’s</a:t>
            </a:r>
            <a:r>
              <a:rPr lang="en-US" sz="1200" dirty="0">
                <a:solidFill>
                  <a:srgbClr val="000815"/>
                </a:solidFill>
                <a:latin typeface="Open Sauce"/>
                <a:ea typeface="Open Sauce"/>
                <a:cs typeface="Open Sauce"/>
                <a:sym typeface="Open Sauce"/>
              </a:rPr>
              <a:t> regulatory standards is essential to avoid costly delays, fines, or rejections. </a:t>
            </a:r>
          </a:p>
          <a:p>
            <a:pPr algn="ctr">
              <a:lnSpc>
                <a:spcPts val="3400"/>
              </a:lnSpc>
            </a:pPr>
            <a:endParaRPr lang="en-US" sz="1200" dirty="0">
              <a:solidFill>
                <a:srgbClr val="000815"/>
              </a:solidFill>
              <a:latin typeface="Open Sauce"/>
              <a:ea typeface="Open Sauce"/>
              <a:cs typeface="Open Sauce"/>
              <a:sym typeface="Open Sau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815"/>
                </a:solidFill>
                <a:latin typeface="Open Sauce"/>
                <a:ea typeface="Open Sauce"/>
                <a:cs typeface="Open Sauce"/>
                <a:sym typeface="Open Sauce"/>
              </a:rPr>
              <a:t>Key requirements include product testing, proper labeling, and compliance with industry-specific rules.</a:t>
            </a: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5</a:t>
            </a:fld>
            <a:endParaRPr lang="pl-PL"/>
          </a:p>
        </p:txBody>
      </p:sp>
    </p:spTree>
    <p:extLst>
      <p:ext uri="{BB962C8B-B14F-4D97-AF65-F5344CB8AC3E}">
        <p14:creationId xmlns:p14="http://schemas.microsoft.com/office/powerpoint/2010/main" val="413776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League Spartan"/>
                <a:ea typeface="League Spartan"/>
                <a:cs typeface="League Spartan"/>
                <a:sym typeface="League Spartan"/>
              </a:rPr>
              <a:t>ENTRY INTO THE JAPANESE MARKET - FACTORS TO CONSIDER</a:t>
            </a:r>
          </a:p>
          <a:p>
            <a:endParaRPr lang="pl-PL"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0000"/>
                </a:solidFill>
                <a:latin typeface="Open Sauce Bold"/>
                <a:ea typeface="Open Sauce Bold"/>
                <a:cs typeface="Open Sauce Bold"/>
                <a:sym typeface="Open Sauce Bold"/>
              </a:rPr>
              <a:t>CULTURAL NORMS </a:t>
            </a:r>
            <a:endParaRPr lang="pl-PL" sz="1200" b="1" dirty="0">
              <a:solidFill>
                <a:srgbClr val="000000"/>
              </a:solidFill>
              <a:latin typeface="Open Sauce Bold"/>
              <a:ea typeface="Open Sauce Bold"/>
              <a:cs typeface="Open Sauce Bold"/>
              <a:sym typeface="Open Sauce Bol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b="1" dirty="0">
              <a:solidFill>
                <a:srgbClr val="000000"/>
              </a:solidFill>
              <a:latin typeface="Open Sauce Bold"/>
              <a:ea typeface="Open Sauce"/>
              <a:cs typeface="Open Sauce"/>
              <a:sym typeface="Open Sauce Bol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815"/>
                </a:solidFill>
                <a:latin typeface="Open Sauce"/>
                <a:ea typeface="Open Sauce"/>
                <a:cs typeface="Open Sauce"/>
                <a:sym typeface="Open Sauce"/>
              </a:rPr>
              <a:t>Cultural adaptation is crucial when entering the </a:t>
            </a:r>
            <a:r>
              <a:rPr lang="en-US" sz="1200" dirty="0" err="1">
                <a:solidFill>
                  <a:srgbClr val="000815"/>
                </a:solidFill>
                <a:latin typeface="Open Sauce"/>
                <a:ea typeface="Open Sauce"/>
                <a:cs typeface="Open Sauce"/>
                <a:sym typeface="Open Sauce"/>
              </a:rPr>
              <a:t>japanese</a:t>
            </a:r>
            <a:r>
              <a:rPr lang="en-US" sz="1200" dirty="0">
                <a:solidFill>
                  <a:srgbClr val="000815"/>
                </a:solidFill>
                <a:latin typeface="Open Sauce"/>
                <a:ea typeface="Open Sauce"/>
                <a:cs typeface="Open Sauce"/>
                <a:sym typeface="Open Sauce"/>
              </a:rPr>
              <a:t> market. </a:t>
            </a:r>
            <a:endParaRPr lang="pl-PL" sz="1200" dirty="0">
              <a:solidFill>
                <a:srgbClr val="000815"/>
              </a:solidFill>
              <a:latin typeface="Open Sauce"/>
              <a:ea typeface="Open Sauce"/>
              <a:cs typeface="Open Sauce"/>
              <a:sym typeface="Open Sauc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dirty="0">
              <a:solidFill>
                <a:srgbClr val="000815"/>
              </a:solidFill>
              <a:latin typeface="Open Sauce"/>
              <a:ea typeface="Open Sauce"/>
              <a:cs typeface="Open Sauce"/>
              <a:sym typeface="Open Sau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815"/>
                </a:solidFill>
                <a:latin typeface="Open Sauce"/>
                <a:ea typeface="Open Sauce"/>
                <a:cs typeface="Open Sauce"/>
                <a:sym typeface="Open Sauce"/>
              </a:rPr>
              <a:t>Business culture in </a:t>
            </a:r>
            <a:r>
              <a:rPr lang="en-US" sz="1200" dirty="0" err="1">
                <a:solidFill>
                  <a:srgbClr val="000815"/>
                </a:solidFill>
                <a:latin typeface="Open Sauce"/>
                <a:ea typeface="Open Sauce"/>
                <a:cs typeface="Open Sauce"/>
                <a:sym typeface="Open Sauce"/>
              </a:rPr>
              <a:t>japan</a:t>
            </a:r>
            <a:r>
              <a:rPr lang="en-US" sz="1200" dirty="0">
                <a:solidFill>
                  <a:srgbClr val="000815"/>
                </a:solidFill>
                <a:latin typeface="Open Sauce"/>
                <a:ea typeface="Open Sauce"/>
                <a:cs typeface="Open Sauce"/>
                <a:sym typeface="Open Sauce"/>
              </a:rPr>
              <a:t> places a strong emphasis on hierarchy, formality, and long-term relationship-building. Punctuality, professionalism, and respect for traditions are key expectations in corporate interactions. </a:t>
            </a:r>
            <a:endParaRPr lang="pl-PL" sz="1200" dirty="0">
              <a:solidFill>
                <a:srgbClr val="000815"/>
              </a:solidFill>
              <a:latin typeface="Open Sauce"/>
              <a:ea typeface="Open Sauce"/>
              <a:cs typeface="Open Sauce"/>
              <a:sym typeface="Open Sauc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dirty="0">
              <a:solidFill>
                <a:srgbClr val="000815"/>
              </a:solidFill>
              <a:latin typeface="Open Sauce"/>
              <a:ea typeface="Open Sauce"/>
              <a:cs typeface="Open Sauce"/>
              <a:sym typeface="Open Sau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815"/>
                </a:solidFill>
                <a:latin typeface="Open Sauce"/>
                <a:ea typeface="Open Sauce"/>
                <a:cs typeface="Open Sauce"/>
                <a:sym typeface="Open Sauce"/>
              </a:rPr>
              <a:t>Decision-making processes tend to be consensus-driven, requiring patience and strategic relationship management. </a:t>
            </a:r>
          </a:p>
          <a:p>
            <a:pPr algn="ctr">
              <a:lnSpc>
                <a:spcPts val="2799"/>
              </a:lnSpc>
              <a:spcBef>
                <a:spcPct val="0"/>
              </a:spcBef>
            </a:pPr>
            <a:endParaRPr lang="en-US" sz="1200" dirty="0">
              <a:solidFill>
                <a:srgbClr val="000815"/>
              </a:solidFill>
              <a:latin typeface="Open Sauce"/>
              <a:ea typeface="Open Sauce"/>
              <a:cs typeface="Open Sauce"/>
              <a:sym typeface="Open Sauce"/>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6</a:t>
            </a:fld>
            <a:endParaRPr lang="pl-PL"/>
          </a:p>
        </p:txBody>
      </p:sp>
    </p:spTree>
    <p:extLst>
      <p:ext uri="{BB962C8B-B14F-4D97-AF65-F5344CB8AC3E}">
        <p14:creationId xmlns:p14="http://schemas.microsoft.com/office/powerpoint/2010/main" val="2497700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buNone/>
            </a:pPr>
            <a:r>
              <a:rPr lang="pl-PL" sz="1800" b="1" dirty="0">
                <a:solidFill>
                  <a:srgbClr val="000000"/>
                </a:solidFill>
                <a:effectLst/>
                <a:latin typeface="Arial" panose="020B0604020202020204" pitchFamily="34" charset="0"/>
                <a:ea typeface="Times New Roman" panose="02020603050405020304" pitchFamily="18" charset="0"/>
              </a:rPr>
              <a:t>ENTRY STRATEGIES I</a:t>
            </a:r>
            <a:endParaRPr lang="pl-PL" sz="1800" dirty="0">
              <a:effectLst/>
              <a:latin typeface="Times New Roman" panose="02020603050405020304" pitchFamily="18" charset="0"/>
              <a:ea typeface="Times New Roman" panose="02020603050405020304" pitchFamily="18" charset="0"/>
            </a:endParaRPr>
          </a:p>
          <a:p>
            <a:pPr>
              <a:buNone/>
            </a:pPr>
            <a:r>
              <a:rPr lang="pl-PL" sz="1800" b="1"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spcBef>
                <a:spcPts val="800"/>
              </a:spcBef>
              <a:spcAft>
                <a:spcPts val="400"/>
              </a:spcAft>
              <a:buNone/>
            </a:pPr>
            <a:r>
              <a:rPr lang="pl-PL"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DIRECT EXPORTING</a:t>
            </a:r>
            <a:endParaRPr lang="pl-PL"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000000"/>
                </a:solidFill>
                <a:effectLst/>
                <a:latin typeface="Arial" panose="020B0604020202020204" pitchFamily="34" charset="0"/>
                <a:ea typeface="Times New Roman" panose="02020603050405020304" pitchFamily="18" charset="0"/>
              </a:rPr>
              <a:t>SELLING GOODS AND SERVICES DIRECTLY TO JAPANESE CONSUMERS OR BUSINESSES WITHOUT INTERMEDIARIES.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000000"/>
                </a:solidFill>
                <a:effectLst/>
                <a:latin typeface="Arial" panose="020B0604020202020204" pitchFamily="34" charset="0"/>
                <a:ea typeface="Times New Roman" panose="02020603050405020304" pitchFamily="18" charset="0"/>
              </a:rPr>
              <a:t>BYPASSING THIRD-PARTY AGENTS, GIVING THEM FULL CONTROL OVER PRICING, BRANDING, AND CUSTOMER INTERACTIONS. </a:t>
            </a:r>
            <a:endParaRPr lang="pl-PL" sz="1800" dirty="0">
              <a:solidFill>
                <a:srgbClr val="000000"/>
              </a:solidFill>
              <a:effectLst/>
              <a:latin typeface="Times New Roman" panose="02020603050405020304" pitchFamily="18" charset="0"/>
              <a:ea typeface="Times New Roman" panose="02020603050405020304" pitchFamily="18" charset="0"/>
            </a:endParaRPr>
          </a:p>
          <a:p>
            <a:pPr algn="just" fontAlgn="base">
              <a:buNone/>
            </a:pPr>
            <a:br>
              <a:rPr lang="pl-PL" sz="1800" dirty="0">
                <a:effectLst/>
                <a:latin typeface="Arial" panose="020B0604020202020204" pitchFamily="34" charset="0"/>
                <a:ea typeface="Times New Roman" panose="02020603050405020304" pitchFamily="18" charset="0"/>
              </a:rPr>
            </a:b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000000"/>
                </a:solidFill>
                <a:effectLst/>
                <a:latin typeface="Arial" panose="020B0604020202020204" pitchFamily="34" charset="0"/>
                <a:ea typeface="Times New Roman" panose="02020603050405020304" pitchFamily="18" charset="0"/>
              </a:rPr>
              <a:t>IT IS ONE OF THE SIMPLEST WAYS TO ENTER THE JAPANESE MARKET AND ALSO A LOW-RISK.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000000"/>
                </a:solidFill>
                <a:effectLst/>
                <a:latin typeface="Arial" panose="020B0604020202020204" pitchFamily="34" charset="0"/>
                <a:ea typeface="Times New Roman" panose="02020603050405020304" pitchFamily="18" charset="0"/>
              </a:rPr>
              <a:t>NO NEED OF LOCAL INVESTMENT. REQUIRED TO NEGOTIATE A COMPLEX SALE/PURCHASE AGREEMENT.</a:t>
            </a:r>
            <a:endParaRPr lang="pl-PL" sz="1800" dirty="0">
              <a:effectLst/>
              <a:latin typeface="Times New Roman" panose="02020603050405020304" pitchFamily="18" charset="0"/>
              <a:ea typeface="Times New Roman" panose="02020603050405020304" pitchFamily="18" charset="0"/>
            </a:endParaRPr>
          </a:p>
          <a:p>
            <a:pPr algn="just" fontAlgn="base"/>
            <a:r>
              <a:rPr lang="pl-PL" sz="1800"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7</a:t>
            </a:fld>
            <a:endParaRPr lang="pl-PL"/>
          </a:p>
        </p:txBody>
      </p:sp>
    </p:spTree>
    <p:extLst>
      <p:ext uri="{BB962C8B-B14F-4D97-AF65-F5344CB8AC3E}">
        <p14:creationId xmlns:p14="http://schemas.microsoft.com/office/powerpoint/2010/main" val="4154713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buNone/>
            </a:pPr>
            <a:r>
              <a:rPr lang="pl-PL" sz="1800" b="1" dirty="0">
                <a:solidFill>
                  <a:srgbClr val="000000"/>
                </a:solidFill>
                <a:effectLst/>
                <a:latin typeface="Arial" panose="020B0604020202020204" pitchFamily="34" charset="0"/>
                <a:ea typeface="Times New Roman" panose="02020603050405020304" pitchFamily="18" charset="0"/>
              </a:rPr>
              <a:t>ENTRY STRATEGIES II</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b="1" dirty="0">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b="1" dirty="0">
                <a:effectLst/>
                <a:latin typeface="Arial" panose="020B0604020202020204" pitchFamily="34" charset="0"/>
                <a:ea typeface="Times New Roman" panose="02020603050405020304" pitchFamily="18" charset="0"/>
              </a:rPr>
              <a:t>2.PARTNERSHIPS WITH LOCAL DISTRIBUTORS</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b="1" dirty="0">
                <a:solidFill>
                  <a:srgbClr val="666666"/>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buNone/>
            </a:pPr>
            <a:br>
              <a:rPr lang="pl-PL" sz="1800" dirty="0">
                <a:effectLst/>
                <a:latin typeface="Arial" panose="020B0604020202020204" pitchFamily="34" charset="0"/>
                <a:ea typeface="Times New Roman" panose="02020603050405020304" pitchFamily="18" charset="0"/>
              </a:rPr>
            </a:br>
            <a:r>
              <a:rPr lang="pl-PL" sz="1800" dirty="0">
                <a:effectLst/>
                <a:latin typeface="Arial" panose="020B0604020202020204" pitchFamily="34" charset="0"/>
                <a:ea typeface="Times New Roman" panose="02020603050405020304" pitchFamily="18" charset="0"/>
              </a:rPr>
              <a:t>LOCAL DISTRIBUTORS HAVE IN-DEPTH KNOWLEDGE OF CONSUMER PREFERENCES, DISTRIBUTION CHANNELS, AND COMPLIANCE STANDARDS. </a:t>
            </a:r>
            <a:endParaRPr lang="pl-PL" sz="1800" dirty="0">
              <a:effectLst/>
              <a:latin typeface="Times New Roman" panose="02020603050405020304" pitchFamily="18" charset="0"/>
              <a:ea typeface="Times New Roman" panose="02020603050405020304" pitchFamily="18" charset="0"/>
            </a:endParaRPr>
          </a:p>
          <a:p>
            <a:pPr algn="just" fontAlgn="base">
              <a:buNone/>
            </a:pPr>
            <a:br>
              <a:rPr lang="pl-PL" sz="1800" dirty="0">
                <a:effectLst/>
                <a:latin typeface="Arial" panose="020B0604020202020204" pitchFamily="34" charset="0"/>
                <a:ea typeface="Times New Roman" panose="02020603050405020304" pitchFamily="18" charset="0"/>
              </a:rPr>
            </a:br>
            <a:r>
              <a:rPr lang="pl-PL" sz="1800" dirty="0">
                <a:effectLst/>
                <a:latin typeface="Arial" panose="020B0604020202020204" pitchFamily="34" charset="0"/>
                <a:ea typeface="Times New Roman" panose="02020603050405020304" pitchFamily="18" charset="0"/>
              </a:rPr>
              <a:t>DISTRIBUTOR CAN ALSO PROVIDE ACCESS TO THEIR EXISTING RETAIL NETWORKS, MAKING IT EASIER FOR FOREIGN BUSINESSES TO ESTABLISH A MARKET PRESENCE.</a:t>
            </a:r>
            <a:endParaRPr lang="pl-PL" sz="1800" dirty="0">
              <a:effectLst/>
              <a:latin typeface="Times New Roman" panose="02020603050405020304" pitchFamily="18" charset="0"/>
              <a:ea typeface="Times New Roman" panose="02020603050405020304" pitchFamily="18" charset="0"/>
            </a:endParaRPr>
          </a:p>
          <a:p>
            <a:pPr algn="just" fontAlgn="base"/>
            <a:br>
              <a:rPr lang="pl-PL" sz="1800" dirty="0">
                <a:effectLst/>
                <a:latin typeface="Arial" panose="020B0604020202020204" pitchFamily="34" charset="0"/>
                <a:ea typeface="Times New Roman" panose="02020603050405020304" pitchFamily="18" charset="0"/>
              </a:rPr>
            </a:br>
            <a:r>
              <a:rPr lang="pl-PL" sz="1800" dirty="0">
                <a:solidFill>
                  <a:srgbClr val="000000"/>
                </a:solidFill>
                <a:effectLst/>
                <a:latin typeface="Arial" panose="020B0604020202020204" pitchFamily="34" charset="0"/>
                <a:ea typeface="Times New Roman" panose="02020603050405020304" pitchFamily="18" charset="0"/>
              </a:rPr>
              <a:t>REQUIRED TO NEGOTIATE A COMPLEX DISTRIBUTORSHIP AGREEMENT.</a:t>
            </a:r>
            <a:endParaRPr lang="pl-PL" sz="1800" dirty="0">
              <a:effectLst/>
              <a:latin typeface="Times New Roman" panose="02020603050405020304" pitchFamily="18" charset="0"/>
              <a:ea typeface="Times New Roman" panose="02020603050405020304" pitchFamily="18" charset="0"/>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8</a:t>
            </a:fld>
            <a:endParaRPr lang="pl-PL"/>
          </a:p>
        </p:txBody>
      </p:sp>
    </p:spTree>
    <p:extLst>
      <p:ext uri="{BB962C8B-B14F-4D97-AF65-F5344CB8AC3E}">
        <p14:creationId xmlns:p14="http://schemas.microsoft.com/office/powerpoint/2010/main" val="311823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buNone/>
            </a:pPr>
            <a:r>
              <a:rPr lang="pl-PL" sz="1800" b="1" dirty="0">
                <a:solidFill>
                  <a:srgbClr val="000000"/>
                </a:solidFill>
                <a:effectLst/>
                <a:latin typeface="Arial" panose="020B0604020202020204" pitchFamily="34" charset="0"/>
                <a:ea typeface="Times New Roman" panose="02020603050405020304" pitchFamily="18" charset="0"/>
              </a:rPr>
              <a:t>ENTRY STRATEGIES III</a:t>
            </a:r>
            <a:endParaRPr lang="pl-PL" sz="1800" dirty="0">
              <a:effectLst/>
              <a:latin typeface="Times New Roman" panose="02020603050405020304" pitchFamily="18" charset="0"/>
              <a:ea typeface="Times New Roman" panose="02020603050405020304" pitchFamily="18" charset="0"/>
            </a:endParaRPr>
          </a:p>
          <a:p>
            <a:pPr>
              <a:buNone/>
            </a:pPr>
            <a:r>
              <a:rPr lang="pl-PL" sz="1800" b="1"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b="1" dirty="0">
                <a:solidFill>
                  <a:srgbClr val="434343"/>
                </a:solidFill>
                <a:effectLst/>
                <a:latin typeface="Arial" panose="020B0604020202020204" pitchFamily="34" charset="0"/>
                <a:ea typeface="Times New Roman" panose="02020603050405020304" pitchFamily="18" charset="0"/>
              </a:rPr>
              <a:t>ESTABLISHING A LOCAL PRESENCE</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b="1" dirty="0">
                <a:solidFill>
                  <a:srgbClr val="414141"/>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b="1" dirty="0">
                <a:solidFill>
                  <a:srgbClr val="666666"/>
                </a:solidFill>
                <a:effectLst/>
                <a:latin typeface="Arial" panose="020B0604020202020204" pitchFamily="34" charset="0"/>
                <a:ea typeface="Times New Roman" panose="02020603050405020304" pitchFamily="18" charset="0"/>
              </a:rPr>
              <a:t>REPRESENTATIVE OFFICE, BRANCH OFFICE SUBSIDIARY</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414141"/>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000000"/>
                </a:solidFill>
                <a:effectLst/>
                <a:latin typeface="Arial" panose="020B0604020202020204" pitchFamily="34" charset="0"/>
                <a:ea typeface="Times New Roman" panose="02020603050405020304" pitchFamily="18" charset="0"/>
              </a:rPr>
              <a:t>TO EXPAND BUSINESS IN JAPAN, COMPANIES CAN CHOOSE FROM SEVERAL LEGAL STRUCTURES:</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414141"/>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anose="05050102010706020507" pitchFamily="18" charset="2"/>
              <a:buChar char=""/>
              <a:tabLst>
                <a:tab pos="457200" algn="l"/>
              </a:tabLst>
            </a:pPr>
            <a:r>
              <a:rPr lang="pl-PL" sz="1800" b="1" dirty="0">
                <a:solidFill>
                  <a:srgbClr val="000000"/>
                </a:solidFill>
                <a:effectLst/>
                <a:latin typeface="Arial" panose="020B0604020202020204" pitchFamily="34" charset="0"/>
                <a:ea typeface="Times New Roman" panose="02020603050405020304" pitchFamily="18" charset="0"/>
              </a:rPr>
              <a:t>REPRESENTATIVE OFFICE</a:t>
            </a:r>
            <a:r>
              <a:rPr lang="pl-PL" sz="1800" dirty="0">
                <a:solidFill>
                  <a:srgbClr val="000000"/>
                </a:solidFill>
                <a:effectLst/>
                <a:latin typeface="Arial" panose="020B0604020202020204" pitchFamily="34" charset="0"/>
                <a:ea typeface="Times New Roman" panose="02020603050405020304" pitchFamily="18" charset="0"/>
              </a:rPr>
              <a:t>: BEST FOR MARKET RESEARCH AND ESTABLISHING INITIAL CONTACTS. THIS OPTION DOES NOT ALLOW DIRECT BUSINESS TRANSACTIONS.</a:t>
            </a:r>
            <a:endParaRPr lang="pl-PL" sz="1800" dirty="0">
              <a:solidFill>
                <a:srgbClr val="414141"/>
              </a:solidFill>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anose="05050102010706020507" pitchFamily="18" charset="2"/>
              <a:buChar char=""/>
              <a:tabLst>
                <a:tab pos="457200" algn="l"/>
              </a:tabLst>
            </a:pPr>
            <a:r>
              <a:rPr lang="pl-PL" sz="1800" b="1" dirty="0">
                <a:solidFill>
                  <a:srgbClr val="000000"/>
                </a:solidFill>
                <a:effectLst/>
                <a:latin typeface="Arial" panose="020B0604020202020204" pitchFamily="34" charset="0"/>
                <a:ea typeface="Times New Roman" panose="02020603050405020304" pitchFamily="18" charset="0"/>
              </a:rPr>
              <a:t>BRANCH OFFICE:</a:t>
            </a:r>
            <a:r>
              <a:rPr lang="pl-PL" sz="1800" dirty="0">
                <a:solidFill>
                  <a:srgbClr val="000000"/>
                </a:solidFill>
                <a:effectLst/>
                <a:latin typeface="Arial" panose="020B0604020202020204" pitchFamily="34" charset="0"/>
                <a:ea typeface="Times New Roman" panose="02020603050405020304" pitchFamily="18" charset="0"/>
              </a:rPr>
              <a:t> ALLOWS DIRECT BUSINESS OPERATIONS BUT IS LEGALLY DEPENDENT ON THE PARENT COMPANY. </a:t>
            </a:r>
            <a:endParaRPr lang="pl-PL" sz="1800" dirty="0">
              <a:solidFill>
                <a:srgbClr val="414141"/>
              </a:solidFill>
              <a:effectLst/>
              <a:latin typeface="Times New Roman" panose="02020603050405020304" pitchFamily="18" charset="0"/>
              <a:ea typeface="Times New Roman" panose="02020603050405020304" pitchFamily="18" charset="0"/>
            </a:endParaRPr>
          </a:p>
          <a:p>
            <a:pPr marL="457200" algn="just" fontAlgn="base">
              <a:buNone/>
            </a:pPr>
            <a:r>
              <a:rPr lang="pl-PL" sz="1800" dirty="0">
                <a:solidFill>
                  <a:srgbClr val="414141"/>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anose="05050102010706020507" pitchFamily="18" charset="2"/>
              <a:buChar char=""/>
              <a:tabLst>
                <a:tab pos="457200" algn="l"/>
              </a:tabLst>
            </a:pPr>
            <a:r>
              <a:rPr lang="pl-PL" sz="1800" b="1" dirty="0">
                <a:solidFill>
                  <a:srgbClr val="000000"/>
                </a:solidFill>
                <a:effectLst/>
                <a:latin typeface="Arial" panose="020B0604020202020204" pitchFamily="34" charset="0"/>
                <a:ea typeface="Times New Roman" panose="02020603050405020304" pitchFamily="18" charset="0"/>
              </a:rPr>
              <a:t>SUBSIDIARY</a:t>
            </a:r>
            <a:r>
              <a:rPr lang="pl-PL" sz="1800" dirty="0">
                <a:solidFill>
                  <a:srgbClr val="000000"/>
                </a:solidFill>
                <a:effectLst/>
                <a:latin typeface="Arial" panose="020B0604020202020204" pitchFamily="34" charset="0"/>
                <a:ea typeface="Times New Roman" panose="02020603050405020304" pitchFamily="18" charset="0"/>
              </a:rPr>
              <a:t>: A SEPARATE LEGAL ENTITY THAT OFFERS FULL CONTROL BUT REQUIRES A MORE SIGNIFICANT INVESTMENT. IT ALLOWS FOR GREATER OPERATIONAL FLEXIBILITY AND LONG-TERM STABILITY IN THE MARKET.</a:t>
            </a:r>
            <a:endParaRPr lang="pl-PL" sz="1800" dirty="0">
              <a:solidFill>
                <a:srgbClr val="414141"/>
              </a:solidFill>
              <a:effectLst/>
              <a:latin typeface="Times New Roman" panose="02020603050405020304" pitchFamily="18" charset="0"/>
              <a:ea typeface="Times New Roman" panose="02020603050405020304" pitchFamily="18" charset="0"/>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9</a:t>
            </a:fld>
            <a:endParaRPr lang="pl-PL"/>
          </a:p>
        </p:txBody>
      </p:sp>
    </p:spTree>
    <p:extLst>
      <p:ext uri="{BB962C8B-B14F-4D97-AF65-F5344CB8AC3E}">
        <p14:creationId xmlns:p14="http://schemas.microsoft.com/office/powerpoint/2010/main" val="3606084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buNone/>
            </a:pPr>
            <a:r>
              <a:rPr lang="pl-PL" sz="1800" b="1" dirty="0">
                <a:solidFill>
                  <a:srgbClr val="000000"/>
                </a:solidFill>
                <a:effectLst/>
                <a:latin typeface="Arial" panose="020B0604020202020204" pitchFamily="34" charset="0"/>
                <a:ea typeface="Times New Roman" panose="02020603050405020304" pitchFamily="18" charset="0"/>
              </a:rPr>
              <a:t>ENTRY STRATEGIES IV </a:t>
            </a:r>
            <a:endParaRPr lang="pl-PL" sz="1800" dirty="0">
              <a:effectLst/>
              <a:latin typeface="Times New Roman" panose="02020603050405020304" pitchFamily="18" charset="0"/>
              <a:ea typeface="Times New Roman" panose="02020603050405020304" pitchFamily="18" charset="0"/>
            </a:endParaRPr>
          </a:p>
          <a:p>
            <a:pPr>
              <a:buNone/>
            </a:pPr>
            <a:r>
              <a:rPr lang="pl-PL" sz="1800" b="1"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b="1" dirty="0">
                <a:solidFill>
                  <a:srgbClr val="000000"/>
                </a:solidFill>
                <a:effectLst/>
                <a:latin typeface="Arial" panose="020B0604020202020204" pitchFamily="34" charset="0"/>
                <a:ea typeface="Times New Roman" panose="02020603050405020304" pitchFamily="18" charset="0"/>
              </a:rPr>
              <a:t>FROM DISTRIBUTORSHIP AGREEMENT TO FULL LOCAL PRESENCE – F/K LEGAL PRACTICE</a:t>
            </a:r>
            <a:endParaRPr lang="pl-PL" sz="1800" dirty="0">
              <a:effectLst/>
              <a:latin typeface="Times New Roman" panose="02020603050405020304" pitchFamily="18" charset="0"/>
              <a:ea typeface="Times New Roman" panose="02020603050405020304" pitchFamily="18" charset="0"/>
            </a:endParaRPr>
          </a:p>
          <a:p>
            <a:pPr>
              <a:buNone/>
            </a:pPr>
            <a:r>
              <a:rPr lang="pl-PL" sz="1800" b="1"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solidFill>
                  <a:srgbClr val="000000"/>
                </a:solidFill>
                <a:effectLst/>
                <a:latin typeface="Arial" panose="020B0604020202020204" pitchFamily="34" charset="0"/>
                <a:ea typeface="Times New Roman" panose="02020603050405020304" pitchFamily="18" charset="0"/>
              </a:rPr>
              <a:t>A POLAND-BASED COMPANY SUPPLYING EQUIPMENT NECESSARY IN E-COMMERCE WAS REPRESENTED IN JAPAN BY A DISTRIBUTOR.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solidFill>
                  <a:srgbClr val="000000"/>
                </a:solidFill>
                <a:effectLst/>
                <a:latin typeface="Arial" panose="020B0604020202020204" pitchFamily="34" charset="0"/>
                <a:ea typeface="Times New Roman" panose="02020603050405020304" pitchFamily="18" charset="0"/>
              </a:rPr>
              <a:t>DISTRIBUTOR – MET THE EXPECTATIONS OF THE POLISH COMPANY.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solidFill>
                  <a:srgbClr val="000000"/>
                </a:solidFill>
                <a:effectLst/>
                <a:latin typeface="Arial" panose="020B0604020202020204" pitchFamily="34" charset="0"/>
                <a:ea typeface="Times New Roman" panose="02020603050405020304" pitchFamily="18" charset="0"/>
              </a:rPr>
              <a:t>THE POLISH COMPANY COMMISSIONED A MARKET REPORT AND REALISED THAT SALES OF ITS PRODUCTS COULD BE CONDUCTED MORE EFFECTIVELY USING OTHER METHODS THAN THOSE USED BY THE DISTRIBUTOR.</a:t>
            </a:r>
            <a:endParaRPr lang="pl-PL" sz="1800" dirty="0">
              <a:effectLst/>
              <a:latin typeface="Times New Roman" panose="02020603050405020304" pitchFamily="18" charset="0"/>
              <a:ea typeface="Times New Roman" panose="02020603050405020304" pitchFamily="18" charset="0"/>
            </a:endParaRPr>
          </a:p>
          <a:p>
            <a:pPr>
              <a:buNone/>
            </a:pPr>
            <a:r>
              <a:rPr lang="pl-PL" sz="1800"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solidFill>
                  <a:srgbClr val="000000"/>
                </a:solidFill>
                <a:effectLst/>
                <a:latin typeface="Arial" panose="020B0604020202020204" pitchFamily="34" charset="0"/>
                <a:ea typeface="Times New Roman" panose="02020603050405020304" pitchFamily="18" charset="0"/>
              </a:rPr>
              <a:t>OUR LAW FIRM TOGETHER WITH TOKYO BASED LAW FIRM ESTABLISHED A SUBSIDIARY OF A POLISH COMPANY.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r>
              <a:rPr lang="pl-PL" sz="1800" dirty="0">
                <a:solidFill>
                  <a:srgbClr val="000000"/>
                </a:solidFill>
                <a:effectLst/>
                <a:latin typeface="Arial" panose="020B0604020202020204" pitchFamily="34" charset="0"/>
                <a:ea typeface="Times New Roman" panose="02020603050405020304" pitchFamily="18" charset="0"/>
              </a:rPr>
              <a:t>THE SUBSIDIARY RECRUITED AN ACTIVE SALES TEAM, WHICH IN THE FIRST YEAR TRIPLED THE TURNOVER COMPARED TO THE SALES PREVIOUSLY ACHIEVED BY THE DISTRIBUTOR.</a:t>
            </a:r>
            <a:endParaRPr lang="pl-PL" sz="1800" dirty="0">
              <a:effectLst/>
              <a:latin typeface="Times New Roman" panose="02020603050405020304" pitchFamily="18" charset="0"/>
              <a:ea typeface="Times New Roman" panose="02020603050405020304" pitchFamily="18" charset="0"/>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10</a:t>
            </a:fld>
            <a:endParaRPr lang="pl-PL"/>
          </a:p>
        </p:txBody>
      </p:sp>
    </p:spTree>
    <p:extLst>
      <p:ext uri="{BB962C8B-B14F-4D97-AF65-F5344CB8AC3E}">
        <p14:creationId xmlns:p14="http://schemas.microsoft.com/office/powerpoint/2010/main" val="2348094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buNone/>
            </a:pPr>
            <a:r>
              <a:rPr lang="pl-PL" sz="1800" b="1" dirty="0">
                <a:effectLst/>
                <a:latin typeface="Arial" panose="020B0604020202020204" pitchFamily="34" charset="0"/>
                <a:ea typeface="Times New Roman" panose="02020603050405020304" pitchFamily="18" charset="0"/>
              </a:rPr>
              <a:t>ENTRY STRATEGY - CONCLUSIONS </a:t>
            </a:r>
            <a:endParaRPr lang="pl-PL" sz="1800" dirty="0">
              <a:effectLst/>
              <a:latin typeface="Times New Roman" panose="02020603050405020304" pitchFamily="18" charset="0"/>
              <a:ea typeface="Times New Roman" panose="02020603050405020304" pitchFamily="18" charset="0"/>
            </a:endParaRPr>
          </a:p>
          <a:p>
            <a:pPr>
              <a:buNone/>
            </a:pPr>
            <a:r>
              <a:rPr lang="pl-PL" sz="1800" b="1"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MARKET RAPORT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TYPE OF LEGAL INVOLVEMENT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LANGUAGE ADAPTATION</a:t>
            </a:r>
            <a:endParaRPr lang="pl-PL" sz="1800" dirty="0">
              <a:effectLst/>
              <a:latin typeface="Times New Roman" panose="02020603050405020304" pitchFamily="18" charset="0"/>
              <a:ea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PRODUCT MODIFICATIONS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buNone/>
            </a:pPr>
            <a:r>
              <a:rPr lang="pl-PL" sz="1800" dirty="0">
                <a:effectLst/>
                <a:latin typeface="Arial" panose="020B0604020202020204" pitchFamily="34" charset="0"/>
                <a:ea typeface="Times New Roman" panose="02020603050405020304" pitchFamily="18" charset="0"/>
              </a:rPr>
              <a:t>COMPLIANCE WITH LOCAL STANDARTS</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b="1"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000000"/>
                </a:solidFill>
                <a:effectLst/>
                <a:latin typeface="Arial" panose="020B0604020202020204" pitchFamily="34" charset="0"/>
                <a:ea typeface="Times New Roman" panose="02020603050405020304" pitchFamily="18" charset="0"/>
              </a:rPr>
              <a:t>REGULAR COMMUNICATION AND VISITS</a:t>
            </a:r>
            <a:endParaRPr lang="pl-PL" sz="1800" dirty="0">
              <a:effectLst/>
              <a:latin typeface="Times New Roman" panose="02020603050405020304" pitchFamily="18" charset="0"/>
              <a:ea typeface="Times New Roman" panose="02020603050405020304" pitchFamily="18" charset="0"/>
            </a:endParaRPr>
          </a:p>
          <a:p>
            <a:pPr algn="just" fontAlgn="base">
              <a:buNone/>
            </a:pPr>
            <a:r>
              <a:rPr lang="pl-PL" sz="1800" dirty="0">
                <a:solidFill>
                  <a:srgbClr val="000000"/>
                </a:solidFill>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lgn="just" fontAlgn="base"/>
            <a:r>
              <a:rPr lang="pl-PL" sz="1800" dirty="0">
                <a:solidFill>
                  <a:srgbClr val="000000"/>
                </a:solidFill>
                <a:effectLst/>
                <a:latin typeface="Arial" panose="020B0604020202020204" pitchFamily="34" charset="0"/>
                <a:ea typeface="Times New Roman" panose="02020603050405020304" pitchFamily="18" charset="0"/>
              </a:rPr>
              <a:t>ADHERENCE TO JAPANESE BUSINESS ETHICS</a:t>
            </a:r>
            <a:endParaRPr lang="pl-PL" sz="1800" dirty="0">
              <a:effectLst/>
              <a:latin typeface="Times New Roman" panose="02020603050405020304" pitchFamily="18" charset="0"/>
              <a:ea typeface="Times New Roman" panose="02020603050405020304" pitchFamily="18" charset="0"/>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11</a:t>
            </a:fld>
            <a:endParaRPr lang="pl-PL"/>
          </a:p>
        </p:txBody>
      </p:sp>
    </p:spTree>
    <p:extLst>
      <p:ext uri="{BB962C8B-B14F-4D97-AF65-F5344CB8AC3E}">
        <p14:creationId xmlns:p14="http://schemas.microsoft.com/office/powerpoint/2010/main" val="4220523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League Spartan"/>
                <a:ea typeface="League Spartan"/>
                <a:cs typeface="League Spartan"/>
                <a:sym typeface="League Spartan"/>
              </a:rPr>
              <a:t>F/K LEGAL (</a:t>
            </a:r>
            <a:r>
              <a:rPr lang="en-US" sz="1200" dirty="0" err="1">
                <a:solidFill>
                  <a:srgbClr val="000000"/>
                </a:solidFill>
                <a:latin typeface="League Spartan"/>
                <a:ea typeface="League Spartan"/>
                <a:cs typeface="League Spartan"/>
                <a:sym typeface="League Spartan"/>
              </a:rPr>
              <a:t>Fortak&amp;Karasinski</a:t>
            </a:r>
            <a:r>
              <a:rPr lang="en-US" sz="1200" dirty="0">
                <a:solidFill>
                  <a:srgbClr val="000000"/>
                </a:solidFill>
                <a:latin typeface="League Spartan"/>
                <a:ea typeface="League Spartan"/>
                <a:cs typeface="League Spartan"/>
                <a:sym typeface="League Spartan"/>
              </a:rPr>
              <a:t> Attorneys at Law)</a:t>
            </a:r>
          </a:p>
          <a:p>
            <a:endParaRPr lang="pl-PL" dirty="0"/>
          </a:p>
          <a:p>
            <a:pPr algn="just">
              <a:lnSpc>
                <a:spcPts val="2400"/>
              </a:lnSpc>
            </a:pPr>
            <a:r>
              <a:rPr lang="en-US" sz="2000" dirty="0">
                <a:solidFill>
                  <a:srgbClr val="000000"/>
                </a:solidFill>
                <a:latin typeface="Open Sauce"/>
                <a:ea typeface="Open Sauce"/>
                <a:cs typeface="Open Sauce"/>
                <a:sym typeface="Open Sauce"/>
              </a:rPr>
              <a:t> </a:t>
            </a:r>
          </a:p>
          <a:p>
            <a:pPr marL="431801" lvl="1" indent="-215900" algn="just">
              <a:lnSpc>
                <a:spcPts val="2400"/>
              </a:lnSpc>
              <a:buFont typeface="Arial"/>
              <a:buChar char="•"/>
            </a:pPr>
            <a:r>
              <a:rPr lang="en-US" sz="2000" dirty="0">
                <a:solidFill>
                  <a:srgbClr val="000000"/>
                </a:solidFill>
                <a:latin typeface="Open Sauce"/>
                <a:ea typeface="Open Sauce"/>
                <a:cs typeface="Open Sauce"/>
                <a:sym typeface="Open Sauce"/>
              </a:rPr>
              <a:t>We have been providing legal services to foreign companies for 20 years;</a:t>
            </a:r>
          </a:p>
          <a:p>
            <a:pPr marL="431801" lvl="1" indent="-215900" algn="just">
              <a:lnSpc>
                <a:spcPts val="2400"/>
              </a:lnSpc>
              <a:buFont typeface="Arial"/>
              <a:buChar char="•"/>
            </a:pPr>
            <a:r>
              <a:rPr lang="en-US" sz="2000" dirty="0">
                <a:solidFill>
                  <a:srgbClr val="000000"/>
                </a:solidFill>
                <a:latin typeface="Open Sauce"/>
                <a:ea typeface="Open Sauce"/>
                <a:cs typeface="Open Sauce"/>
                <a:sym typeface="Open Sauce"/>
              </a:rPr>
              <a:t>We have offices in Warsaw and Lodz;</a:t>
            </a:r>
          </a:p>
          <a:p>
            <a:pPr marL="431801" lvl="1" indent="-215900" algn="just">
              <a:lnSpc>
                <a:spcPts val="2400"/>
              </a:lnSpc>
              <a:buFont typeface="Arial"/>
              <a:buChar char="•"/>
            </a:pPr>
            <a:r>
              <a:rPr lang="en-US" sz="2000" dirty="0">
                <a:solidFill>
                  <a:srgbClr val="000000"/>
                </a:solidFill>
                <a:latin typeface="Open Sauce"/>
                <a:ea typeface="Open Sauce"/>
                <a:cs typeface="Open Sauce"/>
                <a:sym typeface="Open Sauce"/>
              </a:rPr>
              <a:t>We are the largest law firm in the </a:t>
            </a:r>
            <a:r>
              <a:rPr lang="en-US" sz="2000" dirty="0" err="1">
                <a:solidFill>
                  <a:srgbClr val="000000"/>
                </a:solidFill>
                <a:latin typeface="Open Sauce"/>
                <a:ea typeface="Open Sauce"/>
                <a:cs typeface="Open Sauce"/>
                <a:sym typeface="Open Sauce"/>
              </a:rPr>
              <a:t>lodzkie</a:t>
            </a:r>
            <a:r>
              <a:rPr lang="en-US" sz="2000" dirty="0">
                <a:solidFill>
                  <a:srgbClr val="000000"/>
                </a:solidFill>
                <a:latin typeface="Open Sauce"/>
                <a:ea typeface="Open Sauce"/>
                <a:cs typeface="Open Sauce"/>
                <a:sym typeface="Open Sauce"/>
              </a:rPr>
              <a:t> region in Central Poland;</a:t>
            </a:r>
          </a:p>
          <a:p>
            <a:pPr marL="431801" lvl="1" indent="-215900" algn="just">
              <a:lnSpc>
                <a:spcPts val="2400"/>
              </a:lnSpc>
              <a:buFont typeface="Arial"/>
              <a:buChar char="•"/>
            </a:pPr>
            <a:r>
              <a:rPr lang="en-US" sz="2000" dirty="0">
                <a:solidFill>
                  <a:srgbClr val="000000"/>
                </a:solidFill>
                <a:latin typeface="Open Sauce"/>
                <a:ea typeface="Open Sauce"/>
                <a:cs typeface="Open Sauce"/>
                <a:sym typeface="Open Sauce"/>
              </a:rPr>
              <a:t>Since 2014 our Japan Desk has provided a comprehensive Japanese-language   support for new investment ventures by Japanese companies;</a:t>
            </a:r>
          </a:p>
          <a:p>
            <a:pPr marL="431801" lvl="1" indent="-215900" algn="just">
              <a:lnSpc>
                <a:spcPts val="2400"/>
              </a:lnSpc>
              <a:spcBef>
                <a:spcPct val="0"/>
              </a:spcBef>
              <a:buFont typeface="Arial"/>
              <a:buChar char="•"/>
            </a:pPr>
            <a:r>
              <a:rPr lang="en-US" sz="2000" dirty="0">
                <a:solidFill>
                  <a:srgbClr val="000000"/>
                </a:solidFill>
                <a:latin typeface="Open Sauce"/>
                <a:ea typeface="Open Sauce"/>
                <a:cs typeface="Open Sauce"/>
                <a:sym typeface="Open Sauce"/>
              </a:rPr>
              <a:t>The firm won the "Innovative Law Firm" award in 2010, 2011 and 2012 in competitions </a:t>
            </a:r>
            <a:r>
              <a:rPr lang="en-US" sz="2000" dirty="0" err="1">
                <a:solidFill>
                  <a:srgbClr val="000000"/>
                </a:solidFill>
                <a:latin typeface="Open Sauce"/>
                <a:ea typeface="Open Sauce"/>
                <a:cs typeface="Open Sauce"/>
                <a:sym typeface="Open Sauce"/>
              </a:rPr>
              <a:t>organised</a:t>
            </a:r>
            <a:r>
              <a:rPr lang="en-US" sz="2000" dirty="0">
                <a:solidFill>
                  <a:srgbClr val="000000"/>
                </a:solidFill>
                <a:latin typeface="Open Sauce"/>
                <a:ea typeface="Open Sauce"/>
                <a:cs typeface="Open Sauce"/>
                <a:sym typeface="Open Sauce"/>
              </a:rPr>
              <a:t> by Forbes magazine and the Supreme Bar Council (the only law firm to win this award three years in a row);</a:t>
            </a:r>
          </a:p>
          <a:p>
            <a:pPr marL="431801" lvl="1" indent="-215900" algn="just">
              <a:lnSpc>
                <a:spcPts val="2400"/>
              </a:lnSpc>
              <a:spcBef>
                <a:spcPct val="0"/>
              </a:spcBef>
              <a:buFont typeface="Arial"/>
              <a:buChar char="•"/>
            </a:pPr>
            <a:r>
              <a:rPr lang="en-US" sz="2000" dirty="0">
                <a:solidFill>
                  <a:srgbClr val="000000"/>
                </a:solidFill>
                <a:latin typeface="Open Sauce"/>
                <a:ea typeface="Open Sauce"/>
                <a:cs typeface="Open Sauce"/>
                <a:sym typeface="Open Sauce"/>
              </a:rPr>
              <a:t>We are members of the Japanese „Union of Employers </a:t>
            </a:r>
            <a:r>
              <a:rPr lang="en-US" sz="2000" dirty="0" err="1">
                <a:solidFill>
                  <a:srgbClr val="000000"/>
                </a:solidFill>
                <a:latin typeface="Open Sauce"/>
                <a:ea typeface="Open Sauce"/>
                <a:cs typeface="Open Sauce"/>
                <a:sym typeface="Open Sauce"/>
              </a:rPr>
              <a:t>Shokokai</a:t>
            </a:r>
            <a:r>
              <a:rPr lang="en-US" sz="2000" dirty="0">
                <a:solidFill>
                  <a:srgbClr val="000000"/>
                </a:solidFill>
                <a:latin typeface="Open Sauce"/>
                <a:ea typeface="Open Sauce"/>
                <a:cs typeface="Open Sauce"/>
                <a:sym typeface="Open Sauce"/>
              </a:rPr>
              <a:t>” and Japan Overseas Investment Institute (JOI).</a:t>
            </a:r>
          </a:p>
          <a:p>
            <a:pPr algn="just">
              <a:lnSpc>
                <a:spcPts val="2400"/>
              </a:lnSpc>
              <a:spcBef>
                <a:spcPct val="0"/>
              </a:spcBef>
            </a:pPr>
            <a:endParaRPr lang="en-US" sz="2000" dirty="0">
              <a:solidFill>
                <a:srgbClr val="000000"/>
              </a:solidFill>
              <a:latin typeface="Open Sauce"/>
              <a:ea typeface="Open Sauce"/>
              <a:cs typeface="Open Sauce"/>
              <a:sym typeface="Open Sauce"/>
            </a:endParaRPr>
          </a:p>
          <a:p>
            <a:pPr algn="just">
              <a:lnSpc>
                <a:spcPts val="2400"/>
              </a:lnSpc>
              <a:spcBef>
                <a:spcPct val="0"/>
              </a:spcBef>
            </a:pPr>
            <a:r>
              <a:rPr lang="en-US" sz="2000" dirty="0">
                <a:solidFill>
                  <a:srgbClr val="000000"/>
                </a:solidFill>
                <a:latin typeface="Open Sauce"/>
                <a:ea typeface="Open Sauce"/>
                <a:cs typeface="Open Sauce"/>
                <a:sym typeface="Open Sauce"/>
              </a:rPr>
              <a:t>Since founding of the Japan Desk, we have been continuously working with Japanese companies.</a:t>
            </a:r>
          </a:p>
          <a:p>
            <a:pPr algn="just">
              <a:lnSpc>
                <a:spcPts val="2400"/>
              </a:lnSpc>
              <a:spcBef>
                <a:spcPct val="0"/>
              </a:spcBef>
            </a:pPr>
            <a:endParaRPr lang="en-US" sz="2000" dirty="0">
              <a:solidFill>
                <a:srgbClr val="000000"/>
              </a:solidFill>
              <a:latin typeface="Open Sauce"/>
              <a:ea typeface="Open Sauce"/>
              <a:cs typeface="Open Sauce"/>
              <a:sym typeface="Open Sauce"/>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12</a:t>
            </a:fld>
            <a:endParaRPr lang="pl-PL"/>
          </a:p>
        </p:txBody>
      </p:sp>
    </p:spTree>
    <p:extLst>
      <p:ext uri="{BB962C8B-B14F-4D97-AF65-F5344CB8AC3E}">
        <p14:creationId xmlns:p14="http://schemas.microsoft.com/office/powerpoint/2010/main" val="2648844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ctr" defTabSz="914400" rtl="0" eaLnBrk="1" fontAlgn="auto" latinLnBrk="0" hangingPunct="1">
              <a:lnSpc>
                <a:spcPts val="2965"/>
              </a:lnSpc>
              <a:spcBef>
                <a:spcPts val="0"/>
              </a:spcBef>
              <a:spcAft>
                <a:spcPts val="0"/>
              </a:spcAft>
              <a:buClrTx/>
              <a:buSzTx/>
              <a:buFontTx/>
              <a:buNone/>
              <a:tabLst/>
              <a:defRPr/>
            </a:pPr>
            <a:r>
              <a:rPr lang="en-US" sz="1200" b="1" dirty="0">
                <a:solidFill>
                  <a:srgbClr val="302E2E"/>
                </a:solidFill>
                <a:latin typeface="Montserrat Bold"/>
                <a:ea typeface="Montserrat Bold"/>
                <a:cs typeface="Montserrat Bold"/>
                <a:sym typeface="Montserrat Bold"/>
              </a:rPr>
              <a:t>Company law</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Mergers and acquisitions</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Employment law, trade union disputes</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Investment (including Special Economic Zones)</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Public procurement, public-private partnerships</a:t>
            </a:r>
            <a:endParaRPr lang="pl-PL"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endParaRPr lang="pl-PL"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endParaRPr lang="en-US"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r>
              <a:rPr lang="en-US" sz="1200" b="1" dirty="0">
                <a:solidFill>
                  <a:srgbClr val="302E2E"/>
                </a:solidFill>
                <a:latin typeface="Montserrat Bold"/>
                <a:ea typeface="Montserrat Bold"/>
                <a:cs typeface="Montserrat Bold"/>
                <a:sym typeface="Montserrat Bold"/>
              </a:rPr>
              <a:t>Competition law</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Commercial contracts</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Construction law</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Taxes, tax planning</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Pharmaceutical law, medical law</a:t>
            </a:r>
          </a:p>
          <a:p>
            <a:pPr marL="0" marR="0" lvl="0" indent="0" algn="ctr" defTabSz="914400" rtl="0" eaLnBrk="1" fontAlgn="auto" latinLnBrk="0" hangingPunct="1">
              <a:lnSpc>
                <a:spcPts val="2965"/>
              </a:lnSpc>
              <a:spcBef>
                <a:spcPts val="0"/>
              </a:spcBef>
              <a:spcAft>
                <a:spcPts val="0"/>
              </a:spcAft>
              <a:buClrTx/>
              <a:buSzTx/>
              <a:buFontTx/>
              <a:buNone/>
              <a:tabLst/>
              <a:defRPr/>
            </a:pPr>
            <a:endParaRPr lang="pl-PL"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endParaRPr lang="pl-PL"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r>
              <a:rPr lang="en-US" sz="1200" b="1" dirty="0">
                <a:solidFill>
                  <a:srgbClr val="302E2E"/>
                </a:solidFill>
                <a:latin typeface="Montserrat Bold"/>
                <a:ea typeface="Montserrat Bold"/>
                <a:cs typeface="Montserrat Bold"/>
                <a:sym typeface="Montserrat Bold"/>
              </a:rPr>
              <a:t>Real estate transactions</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Litigation, arbitration</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Industrial property law, intellectual property law</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Domestic and foreign debt collection</a:t>
            </a:r>
            <a:r>
              <a:rPr lang="pl-PL" sz="1200" b="1" dirty="0">
                <a:solidFill>
                  <a:srgbClr val="302E2E"/>
                </a:solidFill>
                <a:latin typeface="Montserrat Bold"/>
                <a:ea typeface="Montserrat Bold"/>
                <a:cs typeface="Montserrat Bold"/>
                <a:sym typeface="Montserrat Bold"/>
              </a:rPr>
              <a:t> / </a:t>
            </a:r>
            <a:r>
              <a:rPr lang="en-US" sz="1200" b="1" dirty="0">
                <a:solidFill>
                  <a:srgbClr val="302E2E"/>
                </a:solidFill>
                <a:latin typeface="Montserrat Bold"/>
                <a:ea typeface="Montserrat Bold"/>
                <a:cs typeface="Montserrat Bold"/>
                <a:sym typeface="Montserrat Bold"/>
              </a:rPr>
              <a:t>Food safety regulations</a:t>
            </a:r>
          </a:p>
          <a:p>
            <a:pPr marL="0" marR="0" lvl="0" indent="0" algn="ctr" defTabSz="914400" rtl="0" eaLnBrk="1" fontAlgn="auto" latinLnBrk="0" hangingPunct="1">
              <a:lnSpc>
                <a:spcPts val="2965"/>
              </a:lnSpc>
              <a:spcBef>
                <a:spcPts val="0"/>
              </a:spcBef>
              <a:spcAft>
                <a:spcPts val="0"/>
              </a:spcAft>
              <a:buClrTx/>
              <a:buSzTx/>
              <a:buFontTx/>
              <a:buNone/>
              <a:tabLst/>
              <a:defRPr/>
            </a:pPr>
            <a:endParaRPr lang="en-US"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endParaRPr lang="en-US"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endParaRPr lang="en-US"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endParaRPr lang="en-US"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endParaRPr lang="en-US" sz="1200" b="1" dirty="0">
              <a:solidFill>
                <a:srgbClr val="302E2E"/>
              </a:solidFill>
              <a:latin typeface="Montserrat Bold"/>
              <a:ea typeface="Montserrat Bold"/>
              <a:cs typeface="Montserrat Bold"/>
              <a:sym typeface="Montserrat Bold"/>
            </a:endParaRPr>
          </a:p>
          <a:p>
            <a:pPr marL="0" marR="0" lvl="0" indent="0" algn="ctr" defTabSz="914400" rtl="0" eaLnBrk="1" fontAlgn="auto" latinLnBrk="0" hangingPunct="1">
              <a:lnSpc>
                <a:spcPts val="2965"/>
              </a:lnSpc>
              <a:spcBef>
                <a:spcPts val="0"/>
              </a:spcBef>
              <a:spcAft>
                <a:spcPts val="0"/>
              </a:spcAft>
              <a:buClrTx/>
              <a:buSzTx/>
              <a:buFontTx/>
              <a:buNone/>
              <a:tabLst/>
              <a:defRPr/>
            </a:pPr>
            <a:endParaRPr lang="en-US" sz="1200" b="1" dirty="0">
              <a:solidFill>
                <a:srgbClr val="302E2E"/>
              </a:solidFill>
              <a:latin typeface="Montserrat Bold"/>
              <a:ea typeface="Montserrat Bold"/>
              <a:cs typeface="Montserrat Bold"/>
              <a:sym typeface="Montserrat Bold"/>
            </a:endParaRPr>
          </a:p>
          <a:p>
            <a:pPr algn="ctr">
              <a:lnSpc>
                <a:spcPts val="2965"/>
              </a:lnSpc>
            </a:pPr>
            <a:endParaRPr lang="en-US" sz="1200" b="1" dirty="0">
              <a:solidFill>
                <a:srgbClr val="302E2E"/>
              </a:solidFill>
              <a:latin typeface="Montserrat Bold"/>
              <a:ea typeface="Montserrat Bold"/>
              <a:cs typeface="Montserrat Bold"/>
              <a:sym typeface="Montserrat Bold"/>
            </a:endParaRPr>
          </a:p>
          <a:p>
            <a:pPr algn="ctr">
              <a:lnSpc>
                <a:spcPts val="2965"/>
              </a:lnSpc>
            </a:pPr>
            <a:endParaRPr lang="en-US" sz="1200" b="1" dirty="0">
              <a:solidFill>
                <a:srgbClr val="302E2E"/>
              </a:solidFill>
              <a:latin typeface="Montserrat Bold"/>
              <a:ea typeface="Montserrat Bold"/>
              <a:cs typeface="Montserrat Bold"/>
              <a:sym typeface="Montserrat Bold"/>
            </a:endParaRPr>
          </a:p>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13</a:t>
            </a:fld>
            <a:endParaRPr lang="pl-PL"/>
          </a:p>
        </p:txBody>
      </p:sp>
    </p:spTree>
    <p:extLst>
      <p:ext uri="{BB962C8B-B14F-4D97-AF65-F5344CB8AC3E}">
        <p14:creationId xmlns:p14="http://schemas.microsoft.com/office/powerpoint/2010/main" val="1683563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14</a:t>
            </a:fld>
            <a:endParaRPr lang="pl-PL"/>
          </a:p>
        </p:txBody>
      </p:sp>
    </p:spTree>
    <p:extLst>
      <p:ext uri="{BB962C8B-B14F-4D97-AF65-F5344CB8AC3E}">
        <p14:creationId xmlns:p14="http://schemas.microsoft.com/office/powerpoint/2010/main" val="37726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1EE1057E-8BA6-4BDC-8939-EFCDB5027F8C}" type="slidenum">
              <a:rPr lang="pl-PL" smtClean="0"/>
              <a:t>15</a:t>
            </a:fld>
            <a:endParaRPr lang="pl-PL"/>
          </a:p>
        </p:txBody>
      </p:sp>
    </p:spTree>
    <p:extLst>
      <p:ext uri="{BB962C8B-B14F-4D97-AF65-F5344CB8AC3E}">
        <p14:creationId xmlns:p14="http://schemas.microsoft.com/office/powerpoint/2010/main" val="2074927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jpeg"/><Relationship Id="rId7"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8.jpe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10" Type="http://schemas.openxmlformats.org/officeDocument/2006/relationships/image" Target="../media/image2.png"/><Relationship Id="rId4" Type="http://schemas.openxmlformats.org/officeDocument/2006/relationships/image" Target="../media/image13.pn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9.jpe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2.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AFF"/>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78000"/>
            </a:blip>
            <a:stretch>
              <a:fillRect t="-9277" b="-9277"/>
            </a:stretch>
          </a:blipFill>
        </p:spPr>
        <p:txBody>
          <a:bodyPr/>
          <a:lstStyle/>
          <a:p>
            <a:endParaRPr lang="pl-PL"/>
          </a:p>
        </p:txBody>
      </p:sp>
      <p:grpSp>
        <p:nvGrpSpPr>
          <p:cNvPr id="3" name="Group 3"/>
          <p:cNvGrpSpPr/>
          <p:nvPr/>
        </p:nvGrpSpPr>
        <p:grpSpPr>
          <a:xfrm>
            <a:off x="696518" y="1028700"/>
            <a:ext cx="9529167" cy="8732950"/>
            <a:chOff x="0" y="0"/>
            <a:chExt cx="2509740" cy="2300036"/>
          </a:xfrm>
        </p:grpSpPr>
        <p:sp>
          <p:nvSpPr>
            <p:cNvPr id="4" name="Freeform 4"/>
            <p:cNvSpPr/>
            <p:nvPr/>
          </p:nvSpPr>
          <p:spPr>
            <a:xfrm>
              <a:off x="0" y="0"/>
              <a:ext cx="2509739" cy="2300036"/>
            </a:xfrm>
            <a:custGeom>
              <a:avLst/>
              <a:gdLst/>
              <a:ahLst/>
              <a:cxnLst/>
              <a:rect l="l" t="t" r="r" b="b"/>
              <a:pathLst>
                <a:path w="2509739" h="2300036">
                  <a:moveTo>
                    <a:pt x="0" y="0"/>
                  </a:moveTo>
                  <a:lnTo>
                    <a:pt x="2509739" y="0"/>
                  </a:lnTo>
                  <a:lnTo>
                    <a:pt x="2509739" y="2300036"/>
                  </a:lnTo>
                  <a:lnTo>
                    <a:pt x="0" y="2300036"/>
                  </a:lnTo>
                  <a:close/>
                </a:path>
              </a:pathLst>
            </a:custGeom>
            <a:solidFill>
              <a:srgbClr val="FFFFFF">
                <a:alpha val="71765"/>
              </a:srgbClr>
            </a:solidFill>
          </p:spPr>
          <p:txBody>
            <a:bodyPr/>
            <a:lstStyle/>
            <a:p>
              <a:endParaRPr lang="pl-PL" dirty="0"/>
            </a:p>
          </p:txBody>
        </p:sp>
        <p:sp>
          <p:nvSpPr>
            <p:cNvPr id="5" name="TextBox 5"/>
            <p:cNvSpPr txBox="1"/>
            <p:nvPr/>
          </p:nvSpPr>
          <p:spPr>
            <a:xfrm>
              <a:off x="0" y="0"/>
              <a:ext cx="2509740" cy="2300036"/>
            </a:xfrm>
            <a:prstGeom prst="rect">
              <a:avLst/>
            </a:prstGeom>
          </p:spPr>
          <p:txBody>
            <a:bodyPr lIns="50800" tIns="50800" rIns="50800" bIns="50800" rtlCol="0" anchor="ctr"/>
            <a:lstStyle/>
            <a:p>
              <a:pPr algn="ctr">
                <a:lnSpc>
                  <a:spcPts val="2118"/>
                </a:lnSpc>
              </a:pPr>
              <a:endParaRPr/>
            </a:p>
          </p:txBody>
        </p:sp>
      </p:grpSp>
      <p:sp>
        <p:nvSpPr>
          <p:cNvPr id="6" name="Freeform 6"/>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4"/>
            <a:stretch>
              <a:fillRect/>
            </a:stretch>
          </a:blipFill>
        </p:spPr>
        <p:txBody>
          <a:bodyPr/>
          <a:lstStyle/>
          <a:p>
            <a:endParaRPr lang="pl-PL"/>
          </a:p>
        </p:txBody>
      </p:sp>
      <p:sp>
        <p:nvSpPr>
          <p:cNvPr id="7" name="TextBox 7"/>
          <p:cNvSpPr txBox="1"/>
          <p:nvPr/>
        </p:nvSpPr>
        <p:spPr>
          <a:xfrm>
            <a:off x="1175133" y="3398735"/>
            <a:ext cx="9437817" cy="4157548"/>
          </a:xfrm>
          <a:prstGeom prst="rect">
            <a:avLst/>
          </a:prstGeom>
        </p:spPr>
        <p:txBody>
          <a:bodyPr lIns="0" tIns="0" rIns="0" bIns="0" rtlCol="0" anchor="t">
            <a:spAutoFit/>
          </a:bodyPr>
          <a:lstStyle/>
          <a:p>
            <a:pPr>
              <a:buNone/>
            </a:pPr>
            <a:r>
              <a:rPr lang="ja-JP" sz="7200" b="1" dirty="0">
                <a:effectLst/>
                <a:latin typeface="MS PGothic" panose="020B0600070205080204" pitchFamily="34" charset="-128"/>
                <a:ea typeface="MS PGothic" panose="020B0600070205080204" pitchFamily="34" charset="-128"/>
                <a:cs typeface="Arial" panose="020B0604020202020204" pitchFamily="34" charset="0"/>
              </a:rPr>
              <a:t>日本</a:t>
            </a:r>
            <a:br>
              <a:rPr lang="en-US" sz="7200" b="1" dirty="0">
                <a:effectLst/>
                <a:latin typeface="MS PGothic" panose="020B0600070205080204" pitchFamily="34" charset="-128"/>
                <a:ea typeface="MS PGothic" panose="020B0600070205080204" pitchFamily="34" charset="-128"/>
                <a:cs typeface="Arial" panose="020B0604020202020204" pitchFamily="34" charset="0"/>
              </a:rPr>
            </a:br>
            <a:r>
              <a:rPr lang="ja-JP" sz="7200" b="1" dirty="0">
                <a:effectLst/>
                <a:latin typeface="MS PGothic" panose="020B0600070205080204" pitchFamily="34" charset="-128"/>
                <a:ea typeface="MS PGothic" panose="020B0600070205080204" pitchFamily="34" charset="-128"/>
                <a:cs typeface="Arial" panose="020B0604020202020204" pitchFamily="34" charset="0"/>
              </a:rPr>
              <a:t>市場参入戦略</a:t>
            </a:r>
            <a:endParaRPr lang="pl-PL" sz="7200" dirty="0">
              <a:effectLst/>
              <a:latin typeface="MS PGothic" panose="020B0600070205080204" pitchFamily="34" charset="-128"/>
              <a:ea typeface="MS PGothic" panose="020B0600070205080204" pitchFamily="34" charset="-128"/>
            </a:endParaRPr>
          </a:p>
          <a:p>
            <a:r>
              <a:rPr lang="ja-JP" sz="7200" b="1" dirty="0">
                <a:effectLst/>
                <a:latin typeface="MS PGothic" panose="020B0600070205080204" pitchFamily="34" charset="-128"/>
                <a:ea typeface="MS PGothic" panose="020B0600070205080204" pitchFamily="34" charset="-128"/>
                <a:cs typeface="Arial" panose="020B0604020202020204" pitchFamily="34" charset="0"/>
              </a:rPr>
              <a:t>ポーランドの視点</a:t>
            </a:r>
            <a:endParaRPr lang="pl-PL" sz="7200" dirty="0">
              <a:effectLst/>
              <a:latin typeface="MS PGothic" panose="020B0600070205080204" pitchFamily="34" charset="-128"/>
              <a:ea typeface="MS PGothic" panose="020B0600070205080204" pitchFamily="34" charset="-128"/>
            </a:endParaRPr>
          </a:p>
          <a:p>
            <a:pPr>
              <a:lnSpc>
                <a:spcPts val="6509"/>
              </a:lnSpc>
            </a:pPr>
            <a:endParaRPr lang="en-US" sz="7200" spc="-125" dirty="0">
              <a:solidFill>
                <a:srgbClr val="000000"/>
              </a:solidFill>
              <a:latin typeface="MS PGothic" panose="020B0600070205080204" pitchFamily="34" charset="-128"/>
              <a:ea typeface="MS PGothic" panose="020B0600070205080204" pitchFamily="34" charset="-128"/>
              <a:cs typeface="League Spartan"/>
              <a:sym typeface="League Spartan"/>
            </a:endParaRPr>
          </a:p>
        </p:txBody>
      </p:sp>
      <p:sp>
        <p:nvSpPr>
          <p:cNvPr id="8" name="TextBox 8"/>
          <p:cNvSpPr txBox="1"/>
          <p:nvPr/>
        </p:nvSpPr>
        <p:spPr>
          <a:xfrm>
            <a:off x="1175133" y="7994626"/>
            <a:ext cx="8779664" cy="461665"/>
          </a:xfrm>
          <a:prstGeom prst="rect">
            <a:avLst/>
          </a:prstGeom>
        </p:spPr>
        <p:txBody>
          <a:bodyPr lIns="0" tIns="0" rIns="0" bIns="0" rtlCol="0" anchor="t">
            <a:spAutoFit/>
          </a:bodyPr>
          <a:lstStyle/>
          <a:p>
            <a:pPr algn="l">
              <a:lnSpc>
                <a:spcPts val="3600"/>
              </a:lnSpc>
              <a:spcBef>
                <a:spcPct val="0"/>
              </a:spcBef>
            </a:pPr>
            <a:r>
              <a:rPr lang="en-US" sz="3000" b="1" dirty="0">
                <a:solidFill>
                  <a:srgbClr val="000000"/>
                </a:solidFill>
                <a:latin typeface="Open Sauce Bold"/>
                <a:ea typeface="Open Sauce Bold"/>
                <a:cs typeface="Open Sauce Bold"/>
                <a:sym typeface="Open Sauce Bold"/>
              </a:rPr>
              <a:t>Sławomir Karasiński  </a:t>
            </a:r>
          </a:p>
        </p:txBody>
      </p:sp>
      <p:sp>
        <p:nvSpPr>
          <p:cNvPr id="9" name="TextBox 8">
            <a:extLst>
              <a:ext uri="{FF2B5EF4-FFF2-40B4-BE49-F238E27FC236}">
                <a16:creationId xmlns:a16="http://schemas.microsoft.com/office/drawing/2014/main" id="{B7A69BA7-47A5-76B6-D626-45643DAF8DC1}"/>
              </a:ext>
            </a:extLst>
          </p:cNvPr>
          <p:cNvSpPr txBox="1"/>
          <p:nvPr/>
        </p:nvSpPr>
        <p:spPr>
          <a:xfrm>
            <a:off x="1175133" y="8456291"/>
            <a:ext cx="8779664" cy="984885"/>
          </a:xfrm>
          <a:prstGeom prst="rect">
            <a:avLst/>
          </a:prstGeom>
        </p:spPr>
        <p:txBody>
          <a:bodyPr lIns="0" tIns="0" rIns="0" bIns="0" rtlCol="0" anchor="t">
            <a:spAutoFit/>
          </a:bodyPr>
          <a:lstStyle/>
          <a:p>
            <a:pPr>
              <a:buNone/>
            </a:pPr>
            <a:r>
              <a:rPr lang="ja-JP" altLang="en-US" sz="3200" b="0" i="0" dirty="0">
                <a:solidFill>
                  <a:srgbClr val="231F20"/>
                </a:solidFill>
                <a:effectLst/>
                <a:latin typeface="YAFdtQi73Xs 0"/>
              </a:rPr>
              <a:t>スワボミール・カラシンスキ</a:t>
            </a:r>
            <a:endParaRPr lang="ja-JP" altLang="en-US" sz="3200" dirty="0">
              <a:solidFill>
                <a:srgbClr val="231F20"/>
              </a:solidFill>
              <a:effectLst/>
              <a:latin typeface="YAFdtQi73Xs 0"/>
            </a:endParaRPr>
          </a:p>
          <a:p>
            <a:r>
              <a:rPr lang="ja-JP" altLang="en-US" sz="3200" b="0" i="0" dirty="0">
                <a:solidFill>
                  <a:srgbClr val="231F20"/>
                </a:solidFill>
                <a:effectLst/>
                <a:latin typeface="YAFdtQi73Xs 0"/>
              </a:rPr>
              <a:t>パートナー弁護士</a:t>
            </a:r>
            <a:endParaRPr lang="ja-JP" altLang="en-US" sz="3200" dirty="0">
              <a:solidFill>
                <a:srgbClr val="231F20"/>
              </a:solidFill>
              <a:effectLst/>
              <a:latin typeface="YAFdtQi73Xs 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518" y="2931"/>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8999"/>
            </a:blip>
            <a:stretch>
              <a:fillRect t="-9277" b="-9277"/>
            </a:stretch>
          </a:blipFill>
        </p:spPr>
        <p:txBody>
          <a:bodyPr/>
          <a:lstStyle/>
          <a:p>
            <a:endParaRPr lang="pl-PL"/>
          </a:p>
        </p:txBody>
      </p:sp>
      <p:sp>
        <p:nvSpPr>
          <p:cNvPr id="3" name="Freeform 3"/>
          <p:cNvSpPr/>
          <p:nvPr/>
        </p:nvSpPr>
        <p:spPr>
          <a:xfrm>
            <a:off x="11125200" y="4036063"/>
            <a:ext cx="5048313" cy="5048313"/>
          </a:xfrm>
          <a:custGeom>
            <a:avLst/>
            <a:gdLst/>
            <a:ahLst/>
            <a:cxnLst/>
            <a:rect l="l" t="t" r="r" b="b"/>
            <a:pathLst>
              <a:path w="5048313" h="5048313">
                <a:moveTo>
                  <a:pt x="0" y="0"/>
                </a:moveTo>
                <a:lnTo>
                  <a:pt x="5048313" y="0"/>
                </a:lnTo>
                <a:lnTo>
                  <a:pt x="5048313" y="5048312"/>
                </a:lnTo>
                <a:lnTo>
                  <a:pt x="0" y="50483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4" name="TextBox 4"/>
          <p:cNvSpPr txBox="1"/>
          <p:nvPr/>
        </p:nvSpPr>
        <p:spPr>
          <a:xfrm>
            <a:off x="1352550" y="2536225"/>
            <a:ext cx="15582900" cy="830997"/>
          </a:xfrm>
          <a:prstGeom prst="rect">
            <a:avLst/>
          </a:prstGeom>
        </p:spPr>
        <p:txBody>
          <a:bodyPr wrap="square" lIns="0" tIns="0" rIns="0" bIns="0" rtlCol="0" anchor="t">
            <a:spAutoFit/>
          </a:bodyPr>
          <a:lstStyle/>
          <a:p>
            <a:r>
              <a:rPr lang="ja-JP" sz="5400" b="1" dirty="0">
                <a:effectLst/>
                <a:latin typeface="MS PGothic" panose="020B0600070205080204" pitchFamily="34" charset="-128"/>
                <a:ea typeface="MS PGothic" panose="020B0600070205080204" pitchFamily="34" charset="-128"/>
                <a:cs typeface="Arial" panose="020B0604020202020204" pitchFamily="34" charset="0"/>
              </a:rPr>
              <a:t>日本</a:t>
            </a:r>
            <a:r>
              <a:rPr lang="en-US" sz="5400" b="1" dirty="0">
                <a:effectLst/>
                <a:latin typeface="MS PGothic" panose="020B0600070205080204" pitchFamily="34" charset="-128"/>
                <a:ea typeface="MS PGothic" panose="020B0600070205080204" pitchFamily="34" charset="-128"/>
                <a:cs typeface="Arial" panose="020B0604020202020204" pitchFamily="34" charset="0"/>
              </a:rPr>
              <a:t> − </a:t>
            </a:r>
            <a:r>
              <a:rPr lang="ja-JP" sz="5400" b="1" dirty="0">
                <a:effectLst/>
                <a:latin typeface="MS PGothic" panose="020B0600070205080204" pitchFamily="34" charset="-128"/>
                <a:ea typeface="MS PGothic" panose="020B0600070205080204" pitchFamily="34" charset="-128"/>
                <a:cs typeface="Arial" panose="020B0604020202020204" pitchFamily="34" charset="0"/>
              </a:rPr>
              <a:t>アジアの民主主義国の中で経済的リーダー</a:t>
            </a:r>
            <a:endParaRPr lang="pl-PL" sz="5400" b="1" dirty="0">
              <a:effectLst/>
              <a:latin typeface="MS PGothic" panose="020B0600070205080204" pitchFamily="34" charset="-128"/>
              <a:ea typeface="MS PGothic" panose="020B0600070205080204" pitchFamily="34" charset="-128"/>
            </a:endParaRPr>
          </a:p>
        </p:txBody>
      </p:sp>
      <p:sp>
        <p:nvSpPr>
          <p:cNvPr id="5" name="TextBox 5"/>
          <p:cNvSpPr txBox="1"/>
          <p:nvPr/>
        </p:nvSpPr>
        <p:spPr>
          <a:xfrm>
            <a:off x="2114487" y="4796120"/>
            <a:ext cx="10764987" cy="2954655"/>
          </a:xfrm>
          <a:prstGeom prst="rect">
            <a:avLst/>
          </a:prstGeom>
        </p:spPr>
        <p:txBody>
          <a:bodyPr lIns="0" tIns="0" rIns="0" bIns="0" rtlCol="0" anchor="t">
            <a:spAutoFit/>
          </a:bodyPr>
          <a:lstStyle/>
          <a:p>
            <a:pPr marL="685800" indent="-685800">
              <a:buFont typeface="Arial" panose="020B0604020202020204" pitchFamily="34" charset="0"/>
              <a:buChar char="•"/>
            </a:pPr>
            <a:r>
              <a:rPr lang="ja-JP" sz="4800" dirty="0">
                <a:effectLst/>
                <a:latin typeface="MS PGothic" panose="020B0600070205080204" pitchFamily="34" charset="-128"/>
                <a:ea typeface="MS PGothic" panose="020B0600070205080204" pitchFamily="34" charset="-128"/>
                <a:cs typeface="Arial" panose="020B0604020202020204" pitchFamily="34" charset="0"/>
              </a:rPr>
              <a:t>人口：</a:t>
            </a:r>
            <a:r>
              <a:rPr lang="en-US" sz="4800" dirty="0">
                <a:effectLst/>
                <a:latin typeface="MS PGothic" panose="020B0600070205080204" pitchFamily="34" charset="-128"/>
                <a:ea typeface="MS PGothic" panose="020B0600070205080204" pitchFamily="34" charset="-128"/>
                <a:cs typeface="Arial" panose="020B0604020202020204" pitchFamily="34" charset="0"/>
              </a:rPr>
              <a:t>1</a:t>
            </a:r>
            <a:r>
              <a:rPr lang="ja-JP" sz="4800" dirty="0">
                <a:effectLst/>
                <a:latin typeface="MS PGothic" panose="020B0600070205080204" pitchFamily="34" charset="-128"/>
                <a:ea typeface="MS PGothic" panose="020B0600070205080204" pitchFamily="34" charset="-128"/>
                <a:cs typeface="Arial" panose="020B0604020202020204" pitchFamily="34" charset="0"/>
              </a:rPr>
              <a:t>億</a:t>
            </a:r>
            <a:r>
              <a:rPr lang="en-US" sz="4800" dirty="0">
                <a:effectLst/>
                <a:latin typeface="MS PGothic" panose="020B0600070205080204" pitchFamily="34" charset="-128"/>
                <a:ea typeface="MS PGothic" panose="020B0600070205080204" pitchFamily="34" charset="-128"/>
                <a:cs typeface="Arial" panose="020B0604020202020204" pitchFamily="34" charset="0"/>
              </a:rPr>
              <a:t>2,300</a:t>
            </a:r>
            <a:r>
              <a:rPr lang="ja-JP" sz="4800" dirty="0">
                <a:effectLst/>
                <a:latin typeface="MS PGothic" panose="020B0600070205080204" pitchFamily="34" charset="-128"/>
                <a:ea typeface="MS PGothic" panose="020B0600070205080204" pitchFamily="34" charset="-128"/>
                <a:cs typeface="Arial" panose="020B0604020202020204" pitchFamily="34" charset="0"/>
              </a:rPr>
              <a:t>万人</a:t>
            </a:r>
            <a:endParaRPr lang="pl-PL" altLang="ja-JP" sz="4800" dirty="0">
              <a:latin typeface="MS PGothic" panose="020B0600070205080204" pitchFamily="34" charset="-128"/>
              <a:ea typeface="MS PGothic" panose="020B0600070205080204" pitchFamily="34" charset="-128"/>
              <a:cs typeface="Arial" panose="020B0604020202020204" pitchFamily="34" charset="0"/>
            </a:endParaRPr>
          </a:p>
          <a:p>
            <a:pPr marL="685800" indent="-685800">
              <a:buFont typeface="Arial" panose="020B0604020202020204" pitchFamily="34" charset="0"/>
              <a:buChar char="•"/>
            </a:pPr>
            <a:r>
              <a:rPr lang="ja-JP" sz="4800" dirty="0">
                <a:effectLst/>
                <a:latin typeface="MS PGothic" panose="020B0600070205080204" pitchFamily="34" charset="-128"/>
                <a:ea typeface="MS PGothic" panose="020B0600070205080204" pitchFamily="34" charset="-128"/>
                <a:cs typeface="Arial" panose="020B0604020202020204" pitchFamily="34" charset="0"/>
              </a:rPr>
              <a:t>一人当たり</a:t>
            </a:r>
            <a:r>
              <a:rPr lang="en-US" sz="4800" dirty="0">
                <a:effectLst/>
                <a:latin typeface="MS PGothic" panose="020B0600070205080204" pitchFamily="34" charset="-128"/>
                <a:ea typeface="MS PGothic" panose="020B0600070205080204" pitchFamily="34" charset="-128"/>
                <a:cs typeface="Arial" panose="020B0604020202020204" pitchFamily="34" charset="0"/>
              </a:rPr>
              <a:t>GDP</a:t>
            </a:r>
            <a:r>
              <a:rPr lang="ja-JP" sz="4800" dirty="0">
                <a:effectLst/>
                <a:latin typeface="MS PGothic" panose="020B0600070205080204" pitchFamily="34" charset="-128"/>
                <a:ea typeface="MS PGothic" panose="020B0600070205080204" pitchFamily="34" charset="-128"/>
                <a:cs typeface="Arial" panose="020B0604020202020204" pitchFamily="34" charset="0"/>
              </a:rPr>
              <a:t>：</a:t>
            </a:r>
            <a:r>
              <a:rPr lang="en-US" sz="4800" dirty="0">
                <a:effectLst/>
                <a:latin typeface="MS PGothic" panose="020B0600070205080204" pitchFamily="34" charset="-128"/>
                <a:ea typeface="MS PGothic" panose="020B0600070205080204" pitchFamily="34" charset="-128"/>
                <a:cs typeface="Arial" panose="020B0604020202020204" pitchFamily="34" charset="0"/>
              </a:rPr>
              <a:t>34,000</a:t>
            </a:r>
            <a:r>
              <a:rPr lang="ja-JP" sz="4800" dirty="0">
                <a:effectLst/>
                <a:latin typeface="MS PGothic" panose="020B0600070205080204" pitchFamily="34" charset="-128"/>
                <a:ea typeface="MS PGothic" panose="020B0600070205080204" pitchFamily="34" charset="-128"/>
                <a:cs typeface="Arial" panose="020B0604020202020204" pitchFamily="34" charset="0"/>
              </a:rPr>
              <a:t>米ドル</a:t>
            </a:r>
            <a:br>
              <a:rPr lang="en-US" sz="4800" dirty="0">
                <a:effectLst/>
                <a:latin typeface="MS PGothic" panose="020B0600070205080204" pitchFamily="34" charset="-128"/>
                <a:ea typeface="MS PGothic" panose="020B0600070205080204" pitchFamily="34" charset="-128"/>
                <a:cs typeface="Arial" panose="020B0604020202020204" pitchFamily="34" charset="0"/>
              </a:rPr>
            </a:br>
            <a:r>
              <a:rPr lang="en-US" sz="4800" dirty="0">
                <a:effectLst/>
                <a:latin typeface="MS PGothic" panose="020B0600070205080204" pitchFamily="34" charset="-128"/>
                <a:ea typeface="MS PGothic" panose="020B0600070205080204" pitchFamily="34" charset="-128"/>
                <a:cs typeface="Arial" panose="020B0604020202020204" pitchFamily="34" charset="0"/>
              </a:rPr>
              <a:t>GDP</a:t>
            </a:r>
            <a:r>
              <a:rPr lang="ja-JP" sz="4800" dirty="0">
                <a:effectLst/>
                <a:latin typeface="MS PGothic" panose="020B0600070205080204" pitchFamily="34" charset="-128"/>
                <a:ea typeface="MS PGothic" panose="020B0600070205080204" pitchFamily="34" charset="-128"/>
                <a:cs typeface="Arial" panose="020B0604020202020204" pitchFamily="34" charset="0"/>
              </a:rPr>
              <a:t>総額：</a:t>
            </a:r>
            <a:r>
              <a:rPr lang="en-US" sz="4800" dirty="0">
                <a:effectLst/>
                <a:latin typeface="MS PGothic" panose="020B0600070205080204" pitchFamily="34" charset="-128"/>
                <a:ea typeface="MS PGothic" panose="020B0600070205080204" pitchFamily="34" charset="-128"/>
                <a:cs typeface="Arial" panose="020B0604020202020204" pitchFamily="34" charset="0"/>
              </a:rPr>
              <a:t>4.3</a:t>
            </a:r>
            <a:r>
              <a:rPr lang="ja-JP" sz="4800" dirty="0">
                <a:effectLst/>
                <a:latin typeface="MS PGothic" panose="020B0600070205080204" pitchFamily="34" charset="-128"/>
                <a:ea typeface="MS PGothic" panose="020B0600070205080204" pitchFamily="34" charset="-128"/>
                <a:cs typeface="Arial" panose="020B0604020202020204" pitchFamily="34" charset="0"/>
              </a:rPr>
              <a:t>兆米ドル</a:t>
            </a:r>
            <a:endParaRPr lang="pl-PL" altLang="ja-JP" sz="4800" dirty="0">
              <a:latin typeface="MS PGothic" panose="020B0600070205080204" pitchFamily="34" charset="-128"/>
              <a:ea typeface="MS PGothic" panose="020B0600070205080204" pitchFamily="34" charset="-128"/>
              <a:cs typeface="Arial" panose="020B0604020202020204" pitchFamily="34" charset="0"/>
            </a:endParaRPr>
          </a:p>
          <a:p>
            <a:pPr marL="685800" indent="-685800">
              <a:buFont typeface="Arial" panose="020B0604020202020204" pitchFamily="34" charset="0"/>
              <a:buChar char="•"/>
            </a:pPr>
            <a:r>
              <a:rPr lang="ja-JP" sz="4800" dirty="0">
                <a:effectLst/>
                <a:latin typeface="MS PGothic" panose="020B0600070205080204" pitchFamily="34" charset="-128"/>
                <a:ea typeface="MS PGothic" panose="020B0600070205080204" pitchFamily="34" charset="-128"/>
                <a:cs typeface="Arial" panose="020B0604020202020204" pitchFamily="34" charset="0"/>
              </a:rPr>
              <a:t>世界第</a:t>
            </a:r>
            <a:r>
              <a:rPr lang="en-US" sz="4800" dirty="0">
                <a:effectLst/>
                <a:latin typeface="MS PGothic" panose="020B0600070205080204" pitchFamily="34" charset="-128"/>
                <a:ea typeface="MS PGothic" panose="020B0600070205080204" pitchFamily="34" charset="-128"/>
                <a:cs typeface="Arial" panose="020B0604020202020204" pitchFamily="34" charset="0"/>
              </a:rPr>
              <a:t>4</a:t>
            </a:r>
            <a:r>
              <a:rPr lang="ja-JP" sz="4800" dirty="0">
                <a:effectLst/>
                <a:latin typeface="MS PGothic" panose="020B0600070205080204" pitchFamily="34" charset="-128"/>
                <a:ea typeface="MS PGothic" panose="020B0600070205080204" pitchFamily="34" charset="-128"/>
                <a:cs typeface="Arial" panose="020B0604020202020204" pitchFamily="34" charset="0"/>
              </a:rPr>
              <a:t>位の経済規模</a:t>
            </a:r>
            <a:endParaRPr lang="pl-PL" sz="4800" dirty="0">
              <a:effectLst/>
              <a:latin typeface="MS PGothic" panose="020B0600070205080204" pitchFamily="34" charset="-128"/>
              <a:ea typeface="MS PGothic" panose="020B0600070205080204" pitchFamily="34" charset="-128"/>
            </a:endParaRPr>
          </a:p>
        </p:txBody>
      </p:sp>
      <p:sp>
        <p:nvSpPr>
          <p:cNvPr id="6" name="Freeform 6"/>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6"/>
            <a:stretch>
              <a:fillRect/>
            </a:stretch>
          </a:blipFill>
        </p:spPr>
        <p:txBody>
          <a:bodyPr/>
          <a:lstStyle/>
          <a:p>
            <a:endParaRPr lang="pl-P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8000"/>
            </a:blip>
            <a:stretch>
              <a:fillRect t="-9277" b="-9277"/>
            </a:stretch>
          </a:blipFill>
        </p:spPr>
        <p:txBody>
          <a:bodyPr/>
          <a:lstStyle/>
          <a:p>
            <a:endParaRPr lang="pl-PL"/>
          </a:p>
        </p:txBody>
      </p:sp>
      <p:sp>
        <p:nvSpPr>
          <p:cNvPr id="3" name="Freeform 3"/>
          <p:cNvSpPr/>
          <p:nvPr/>
        </p:nvSpPr>
        <p:spPr>
          <a:xfrm>
            <a:off x="11539917" y="2139588"/>
            <a:ext cx="14349163" cy="7708112"/>
          </a:xfrm>
          <a:custGeom>
            <a:avLst/>
            <a:gdLst/>
            <a:ahLst/>
            <a:cxnLst/>
            <a:rect l="l" t="t" r="r" b="b"/>
            <a:pathLst>
              <a:path w="14349163" h="7708112">
                <a:moveTo>
                  <a:pt x="0" y="0"/>
                </a:moveTo>
                <a:lnTo>
                  <a:pt x="14349163" y="0"/>
                </a:lnTo>
                <a:lnTo>
                  <a:pt x="14349163" y="7708112"/>
                </a:lnTo>
                <a:lnTo>
                  <a:pt x="0" y="77081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4" name="TextBox 4"/>
          <p:cNvSpPr txBox="1"/>
          <p:nvPr/>
        </p:nvSpPr>
        <p:spPr>
          <a:xfrm>
            <a:off x="1028700" y="2977433"/>
            <a:ext cx="14114650" cy="6032421"/>
          </a:xfrm>
          <a:prstGeom prst="rect">
            <a:avLst/>
          </a:prstGeom>
        </p:spPr>
        <p:txBody>
          <a:bodyPr lIns="0" tIns="0" rIns="0" bIns="0" rtlCol="0" anchor="t">
            <a:spAutoFit/>
          </a:bodyPr>
          <a:lstStyle/>
          <a:p>
            <a:pPr>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主要な国際機関の加盟国</a:t>
            </a:r>
            <a:endParaRPr lang="pl-PL" sz="2800" dirty="0">
              <a:effectLst/>
              <a:latin typeface="MS PGothic" panose="020B0600070205080204" pitchFamily="34" charset="-128"/>
              <a:ea typeface="MS PGothic" panose="020B0600070205080204" pitchFamily="34" charset="-128"/>
            </a:endParaRPr>
          </a:p>
          <a:p>
            <a:pPr>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経済的ガバナンスを確保する多くの条約の締約国</a:t>
            </a:r>
            <a:endParaRPr lang="pl-PL" sz="2800" dirty="0">
              <a:effectLst/>
              <a:latin typeface="MS PGothic" panose="020B0600070205080204" pitchFamily="34" charset="-128"/>
              <a:ea typeface="MS PGothic" panose="020B0600070205080204" pitchFamily="34" charset="-128"/>
            </a:endParaRPr>
          </a:p>
          <a:p>
            <a:pPr>
              <a:buNone/>
            </a:pPr>
            <a:r>
              <a:rPr lang="en-US" sz="2800" dirty="0">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ワシントン条約（国際投資紛争の解決に関する条約）</a:t>
            </a:r>
            <a:endParaRPr lang="pl-PL" sz="2800" dirty="0">
              <a:effectLst/>
              <a:latin typeface="MS PGothic" panose="020B0600070205080204" pitchFamily="34" charset="-128"/>
              <a:ea typeface="MS PGothic" panose="020B0600070205080204" pitchFamily="34" charset="-128"/>
            </a:endParaRPr>
          </a:p>
          <a:p>
            <a:pPr>
              <a:buNone/>
            </a:pPr>
            <a:r>
              <a:rPr lang="en-US" sz="2800" dirty="0">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ウィーン売買条約（国際物品売買契約に関する国際連合条約）</a:t>
            </a:r>
            <a:endParaRPr lang="pl-PL" sz="2800" dirty="0">
              <a:effectLst/>
              <a:latin typeface="MS PGothic" panose="020B0600070205080204" pitchFamily="34" charset="-128"/>
              <a:ea typeface="MS PGothic" panose="020B0600070205080204" pitchFamily="34" charset="-128"/>
            </a:endParaRPr>
          </a:p>
          <a:p>
            <a:pPr>
              <a:buNone/>
            </a:pPr>
            <a:r>
              <a:rPr lang="en-US" sz="2800" dirty="0">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日・</a:t>
            </a:r>
            <a:r>
              <a:rPr lang="en-US" sz="2800" dirty="0">
                <a:effectLst/>
                <a:latin typeface="MS PGothic" panose="020B0600070205080204" pitchFamily="34" charset="-128"/>
                <a:ea typeface="MS PGothic" panose="020B0600070205080204" pitchFamily="34" charset="-128"/>
                <a:cs typeface="Arial" panose="020B0604020202020204" pitchFamily="34" charset="0"/>
              </a:rPr>
              <a:t>EU</a:t>
            </a:r>
            <a:r>
              <a:rPr lang="ja-JP" sz="2800" dirty="0">
                <a:effectLst/>
                <a:latin typeface="MS PGothic" panose="020B0600070205080204" pitchFamily="34" charset="-128"/>
                <a:ea typeface="MS PGothic" panose="020B0600070205080204" pitchFamily="34" charset="-128"/>
                <a:cs typeface="Arial" panose="020B0604020202020204" pitchFamily="34" charset="0"/>
              </a:rPr>
              <a:t>経済連携協定（</a:t>
            </a:r>
            <a:r>
              <a:rPr lang="en-US" sz="2800" dirty="0">
                <a:effectLst/>
                <a:latin typeface="MS PGothic" panose="020B0600070205080204" pitchFamily="34" charset="-128"/>
                <a:ea typeface="MS PGothic" panose="020B0600070205080204" pitchFamily="34" charset="-128"/>
                <a:cs typeface="Arial" panose="020B0604020202020204" pitchFamily="34" charset="0"/>
              </a:rPr>
              <a:t>EPA</a:t>
            </a:r>
            <a:r>
              <a:rPr lang="ja-JP" sz="2800" dirty="0">
                <a:effectLst/>
                <a:latin typeface="MS PGothic" panose="020B0600070205080204" pitchFamily="34" charset="-128"/>
                <a:ea typeface="MS PGothic" panose="020B0600070205080204" pitchFamily="34" charset="-128"/>
                <a:cs typeface="Arial" panose="020B0604020202020204" pitchFamily="34" charset="0"/>
              </a:rPr>
              <a:t>）</a:t>
            </a:r>
            <a:endParaRPr lang="pl-PL" sz="2800" dirty="0">
              <a:effectLst/>
              <a:latin typeface="MS PGothic" panose="020B0600070205080204" pitchFamily="34" charset="-128"/>
              <a:ea typeface="MS PGothic" panose="020B0600070205080204" pitchFamily="34" charset="-128"/>
            </a:endParaRPr>
          </a:p>
          <a:p>
            <a:pPr>
              <a:buNone/>
            </a:pPr>
            <a:r>
              <a:rPr lang="pl-PL" sz="2800" dirty="0">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ポーランドと日本の間の多くの国際協定</a:t>
            </a:r>
            <a:r>
              <a:rPr lang="pl-PL" sz="2800" dirty="0">
                <a:effectLst/>
                <a:latin typeface="MS PGothic" panose="020B0600070205080204" pitchFamily="34" charset="-128"/>
                <a:ea typeface="MS PGothic" panose="020B0600070205080204" pitchFamily="34" charset="-128"/>
                <a:cs typeface="Arial" panose="020B0604020202020204" pitchFamily="34" charset="0"/>
              </a:rPr>
              <a:t>:</a:t>
            </a:r>
            <a:endParaRPr lang="pl-PL" sz="2800" dirty="0">
              <a:effectLst/>
              <a:latin typeface="MS PGothic" panose="020B0600070205080204" pitchFamily="34" charset="-128"/>
              <a:ea typeface="MS PGothic" panose="020B0600070205080204" pitchFamily="34" charset="-128"/>
            </a:endParaRPr>
          </a:p>
          <a:p>
            <a:pPr>
              <a:buNone/>
            </a:pPr>
            <a:r>
              <a:rPr lang="pl-PL" sz="2800" dirty="0">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二重課税の回避に関する協定</a:t>
            </a:r>
            <a:endParaRPr lang="pl-PL" sz="2800" dirty="0">
              <a:effectLst/>
              <a:latin typeface="MS PGothic" panose="020B0600070205080204" pitchFamily="34" charset="-128"/>
              <a:ea typeface="MS PGothic" panose="020B0600070205080204" pitchFamily="34" charset="-128"/>
            </a:endParaRPr>
          </a:p>
          <a:p>
            <a:pPr>
              <a:buNone/>
            </a:pPr>
            <a:r>
              <a:rPr lang="en-US" sz="2800" dirty="0">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r>
              <a:rPr lang="ja-JP" sz="2800" dirty="0">
                <a:effectLst/>
                <a:latin typeface="MS PGothic" panose="020B0600070205080204" pitchFamily="34" charset="-128"/>
                <a:ea typeface="MS PGothic" panose="020B0600070205080204" pitchFamily="34" charset="-128"/>
                <a:cs typeface="Arial" panose="020B0604020202020204" pitchFamily="34" charset="0"/>
              </a:rPr>
              <a:t>投資の相互保護および促進に関する協定（</a:t>
            </a:r>
            <a:r>
              <a:rPr lang="en-US" sz="2800" dirty="0">
                <a:effectLst/>
                <a:latin typeface="MS PGothic" panose="020B0600070205080204" pitchFamily="34" charset="-128"/>
                <a:ea typeface="MS PGothic" panose="020B0600070205080204" pitchFamily="34" charset="-128"/>
                <a:cs typeface="Arial" panose="020B0604020202020204" pitchFamily="34" charset="0"/>
              </a:rPr>
              <a:t>1978</a:t>
            </a:r>
            <a:r>
              <a:rPr lang="ja-JP" sz="2800" dirty="0">
                <a:effectLst/>
                <a:latin typeface="MS PGothic" panose="020B0600070205080204" pitchFamily="34" charset="-128"/>
                <a:ea typeface="MS PGothic" panose="020B0600070205080204" pitchFamily="34" charset="-128"/>
                <a:cs typeface="Arial" panose="020B0604020202020204" pitchFamily="34" charset="0"/>
              </a:rPr>
              <a:t>年）</a:t>
            </a:r>
            <a:endParaRPr lang="pl-PL" sz="2800" dirty="0">
              <a:effectLst/>
              <a:latin typeface="MS PGothic" panose="020B0600070205080204" pitchFamily="34" charset="-128"/>
              <a:ea typeface="MS PGothic" panose="020B0600070205080204" pitchFamily="34" charset="-128"/>
            </a:endParaRPr>
          </a:p>
        </p:txBody>
      </p:sp>
      <p:sp>
        <p:nvSpPr>
          <p:cNvPr id="5" name="TextBox 5"/>
          <p:cNvSpPr txBox="1"/>
          <p:nvPr/>
        </p:nvSpPr>
        <p:spPr>
          <a:xfrm>
            <a:off x="1028700" y="1641517"/>
            <a:ext cx="12077700" cy="605935"/>
          </a:xfrm>
          <a:prstGeom prst="rect">
            <a:avLst/>
          </a:prstGeom>
        </p:spPr>
        <p:txBody>
          <a:bodyPr wrap="square" lIns="0" tIns="0" rIns="0" bIns="0" rtlCol="0" anchor="t">
            <a:spAutoFit/>
          </a:bodyPr>
          <a:lstStyle/>
          <a:p>
            <a:pPr algn="l">
              <a:lnSpc>
                <a:spcPts val="5400"/>
              </a:lnSpc>
              <a:spcBef>
                <a:spcPct val="0"/>
              </a:spcBef>
            </a:pPr>
            <a:r>
              <a:rPr lang="ja-JP" sz="4000" b="1" dirty="0">
                <a:effectLst/>
                <a:latin typeface="MS PGothic" panose="020B0600070205080204" pitchFamily="34" charset="-128"/>
                <a:ea typeface="MS PGothic" panose="020B0600070205080204" pitchFamily="34" charset="-128"/>
                <a:cs typeface="Arial" panose="020B0604020202020204" pitchFamily="34" charset="0"/>
              </a:rPr>
              <a:t>国際社会における安定したパートナーとしての日本</a:t>
            </a:r>
            <a:endParaRPr lang="en-US" sz="4000" dirty="0">
              <a:solidFill>
                <a:srgbClr val="000000"/>
              </a:solidFill>
              <a:latin typeface="MS PGothic" panose="020B0600070205080204" pitchFamily="34" charset="-128"/>
              <a:ea typeface="MS PGothic" panose="020B0600070205080204" pitchFamily="34" charset="-128"/>
              <a:cs typeface="League Spartan"/>
              <a:sym typeface="League Spartan"/>
            </a:endParaRPr>
          </a:p>
        </p:txBody>
      </p:sp>
      <p:sp>
        <p:nvSpPr>
          <p:cNvPr id="6" name="Freeform 6"/>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6"/>
            <a:stretch>
              <a:fillRect/>
            </a:stretch>
          </a:blipFill>
        </p:spPr>
        <p:txBody>
          <a:bodyPr/>
          <a:lstStyle/>
          <a:p>
            <a:endParaRPr lang="pl-P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21999"/>
            </a:blip>
            <a:stretch>
              <a:fillRect t="-5000" b="-5000"/>
            </a:stretch>
          </a:blipFill>
        </p:spPr>
        <p:txBody>
          <a:bodyPr/>
          <a:lstStyle/>
          <a:p>
            <a:endParaRPr lang="pl-PL"/>
          </a:p>
        </p:txBody>
      </p:sp>
      <p:grpSp>
        <p:nvGrpSpPr>
          <p:cNvPr id="3" name="Group 3"/>
          <p:cNvGrpSpPr/>
          <p:nvPr/>
        </p:nvGrpSpPr>
        <p:grpSpPr>
          <a:xfrm>
            <a:off x="3350418" y="3082080"/>
            <a:ext cx="5385764" cy="6426664"/>
            <a:chOff x="0" y="0"/>
            <a:chExt cx="1418473" cy="1692619"/>
          </a:xfrm>
        </p:grpSpPr>
        <p:sp>
          <p:nvSpPr>
            <p:cNvPr id="4" name="Freeform 4"/>
            <p:cNvSpPr/>
            <p:nvPr/>
          </p:nvSpPr>
          <p:spPr>
            <a:xfrm>
              <a:off x="0" y="0"/>
              <a:ext cx="1418473" cy="1692619"/>
            </a:xfrm>
            <a:custGeom>
              <a:avLst/>
              <a:gdLst/>
              <a:ahLst/>
              <a:cxnLst/>
              <a:rect l="l" t="t" r="r" b="b"/>
              <a:pathLst>
                <a:path w="1418473" h="1692619">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txBody>
            <a:bodyPr/>
            <a:lstStyle/>
            <a:p>
              <a:endParaRPr lang="pl-PL"/>
            </a:p>
          </p:txBody>
        </p:sp>
        <p:sp>
          <p:nvSpPr>
            <p:cNvPr id="5" name="TextBox 5"/>
            <p:cNvSpPr txBox="1"/>
            <p:nvPr/>
          </p:nvSpPr>
          <p:spPr>
            <a:xfrm>
              <a:off x="0" y="-123825"/>
              <a:ext cx="1418473" cy="1816444"/>
            </a:xfrm>
            <a:prstGeom prst="rect">
              <a:avLst/>
            </a:prstGeom>
          </p:spPr>
          <p:txBody>
            <a:bodyPr lIns="50800" tIns="50800" rIns="50800" bIns="50800" rtlCol="0" anchor="ctr"/>
            <a:lstStyle/>
            <a:p>
              <a:pPr algn="ctr">
                <a:lnSpc>
                  <a:spcPts val="4079"/>
                </a:lnSpc>
              </a:pPr>
              <a:endParaRPr/>
            </a:p>
          </p:txBody>
        </p:sp>
      </p:grpSp>
      <p:grpSp>
        <p:nvGrpSpPr>
          <p:cNvPr id="6" name="Group 6"/>
          <p:cNvGrpSpPr/>
          <p:nvPr/>
        </p:nvGrpSpPr>
        <p:grpSpPr>
          <a:xfrm>
            <a:off x="9730411" y="3082080"/>
            <a:ext cx="5385764" cy="6426664"/>
            <a:chOff x="0" y="0"/>
            <a:chExt cx="1418473" cy="1692619"/>
          </a:xfrm>
        </p:grpSpPr>
        <p:sp>
          <p:nvSpPr>
            <p:cNvPr id="7" name="Freeform 7"/>
            <p:cNvSpPr/>
            <p:nvPr/>
          </p:nvSpPr>
          <p:spPr>
            <a:xfrm>
              <a:off x="0" y="0"/>
              <a:ext cx="1418473" cy="1692619"/>
            </a:xfrm>
            <a:custGeom>
              <a:avLst/>
              <a:gdLst/>
              <a:ahLst/>
              <a:cxnLst/>
              <a:rect l="l" t="t" r="r" b="b"/>
              <a:pathLst>
                <a:path w="1418473" h="1692619">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txBody>
            <a:bodyPr/>
            <a:lstStyle/>
            <a:p>
              <a:endParaRPr lang="pl-PL"/>
            </a:p>
          </p:txBody>
        </p:sp>
        <p:sp>
          <p:nvSpPr>
            <p:cNvPr id="8" name="TextBox 8"/>
            <p:cNvSpPr txBox="1"/>
            <p:nvPr/>
          </p:nvSpPr>
          <p:spPr>
            <a:xfrm>
              <a:off x="0" y="-123825"/>
              <a:ext cx="1418473" cy="1816444"/>
            </a:xfrm>
            <a:prstGeom prst="rect">
              <a:avLst/>
            </a:prstGeom>
          </p:spPr>
          <p:txBody>
            <a:bodyPr lIns="50800" tIns="50800" rIns="50800" bIns="50800" rtlCol="0" anchor="ctr"/>
            <a:lstStyle/>
            <a:p>
              <a:pPr algn="ctr">
                <a:lnSpc>
                  <a:spcPts val="4079"/>
                </a:lnSpc>
              </a:pPr>
              <a:endParaRPr/>
            </a:p>
          </p:txBody>
        </p:sp>
      </p:grpSp>
      <p:sp>
        <p:nvSpPr>
          <p:cNvPr id="9" name="Freeform 9"/>
          <p:cNvSpPr/>
          <p:nvPr/>
        </p:nvSpPr>
        <p:spPr>
          <a:xfrm>
            <a:off x="11441013" y="3785849"/>
            <a:ext cx="1964559" cy="1964559"/>
          </a:xfrm>
          <a:custGeom>
            <a:avLst/>
            <a:gdLst/>
            <a:ahLst/>
            <a:cxnLst/>
            <a:rect l="l" t="t" r="r" b="b"/>
            <a:pathLst>
              <a:path w="1964559" h="1964559">
                <a:moveTo>
                  <a:pt x="0" y="0"/>
                </a:moveTo>
                <a:lnTo>
                  <a:pt x="1964559" y="0"/>
                </a:lnTo>
                <a:lnTo>
                  <a:pt x="1964559" y="1964559"/>
                </a:lnTo>
                <a:lnTo>
                  <a:pt x="0" y="19645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10" name="Freeform 10"/>
          <p:cNvSpPr/>
          <p:nvPr/>
        </p:nvSpPr>
        <p:spPr>
          <a:xfrm>
            <a:off x="5061021" y="3785849"/>
            <a:ext cx="1964559" cy="1964559"/>
          </a:xfrm>
          <a:custGeom>
            <a:avLst/>
            <a:gdLst/>
            <a:ahLst/>
            <a:cxnLst/>
            <a:rect l="l" t="t" r="r" b="b"/>
            <a:pathLst>
              <a:path w="1964559" h="1964559">
                <a:moveTo>
                  <a:pt x="0" y="0"/>
                </a:moveTo>
                <a:lnTo>
                  <a:pt x="1964559" y="0"/>
                </a:lnTo>
                <a:lnTo>
                  <a:pt x="1964559" y="1964559"/>
                </a:lnTo>
                <a:lnTo>
                  <a:pt x="0" y="19645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a:p>
        </p:txBody>
      </p:sp>
      <p:sp>
        <p:nvSpPr>
          <p:cNvPr id="11" name="TextBox 11"/>
          <p:cNvSpPr txBox="1"/>
          <p:nvPr/>
        </p:nvSpPr>
        <p:spPr>
          <a:xfrm>
            <a:off x="7038749" y="2016009"/>
            <a:ext cx="4210499" cy="553998"/>
          </a:xfrm>
          <a:prstGeom prst="rect">
            <a:avLst/>
          </a:prstGeom>
        </p:spPr>
        <p:txBody>
          <a:bodyPr lIns="0" tIns="0" rIns="0" bIns="0" rtlCol="0" anchor="t">
            <a:spAutoFit/>
          </a:bodyPr>
          <a:lstStyle/>
          <a:p>
            <a:pPr algn="ctr"/>
            <a:r>
              <a:rPr lang="ja-JP" sz="3600" b="1" dirty="0">
                <a:effectLst/>
                <a:latin typeface="MS PGothic" panose="020B0600070205080204" pitchFamily="34" charset="-128"/>
                <a:ea typeface="MS PGothic" panose="020B0600070205080204" pitchFamily="34" charset="-128"/>
                <a:cs typeface="Arial" panose="020B0604020202020204" pitchFamily="34" charset="0"/>
              </a:rPr>
              <a:t>消費者の嗜好</a:t>
            </a:r>
            <a:endParaRPr lang="pl-PL" sz="3600" dirty="0">
              <a:effectLst/>
              <a:latin typeface="MS PGothic" panose="020B0600070205080204" pitchFamily="34" charset="-128"/>
              <a:ea typeface="MS PGothic" panose="020B0600070205080204" pitchFamily="34" charset="-128"/>
            </a:endParaRPr>
          </a:p>
        </p:txBody>
      </p:sp>
      <p:sp>
        <p:nvSpPr>
          <p:cNvPr id="12" name="TextBox 12"/>
          <p:cNvSpPr txBox="1"/>
          <p:nvPr/>
        </p:nvSpPr>
        <p:spPr>
          <a:xfrm>
            <a:off x="4415096" y="1033480"/>
            <a:ext cx="9457807" cy="615553"/>
          </a:xfrm>
          <a:prstGeom prst="rect">
            <a:avLst/>
          </a:prstGeom>
        </p:spPr>
        <p:txBody>
          <a:bodyPr lIns="0" tIns="0" rIns="0" bIns="0" rtlCol="0" anchor="t">
            <a:spAutoFit/>
          </a:bodyPr>
          <a:lstStyle/>
          <a:p>
            <a:pPr algn="ctr">
              <a:lnSpc>
                <a:spcPts val="4800"/>
              </a:lnSpc>
              <a:spcBef>
                <a:spcPct val="0"/>
              </a:spcBef>
            </a:pPr>
            <a:r>
              <a:rPr lang="ja-JP" sz="4400" b="1" dirty="0">
                <a:effectLst/>
                <a:latin typeface="MS PGothic" panose="020B0600070205080204" pitchFamily="34" charset="-128"/>
                <a:ea typeface="MS PGothic" panose="020B0600070205080204" pitchFamily="34" charset="-128"/>
                <a:cs typeface="Arial" panose="020B0604020202020204" pitchFamily="34" charset="0"/>
              </a:rPr>
              <a:t>日本市場への参入</a:t>
            </a:r>
            <a:r>
              <a:rPr lang="pl-PL" sz="4400" b="1" dirty="0">
                <a:effectLst/>
                <a:latin typeface="MS PGothic" panose="020B0600070205080204" pitchFamily="34" charset="-128"/>
                <a:ea typeface="MS PGothic" panose="020B0600070205080204" pitchFamily="34" charset="-128"/>
                <a:cs typeface="Arial" panose="020B0604020202020204" pitchFamily="34" charset="0"/>
              </a:rPr>
              <a:t> I − </a:t>
            </a:r>
            <a:r>
              <a:rPr lang="ja-JP" sz="4400" b="1" dirty="0">
                <a:effectLst/>
                <a:latin typeface="MS PGothic" panose="020B0600070205080204" pitchFamily="34" charset="-128"/>
                <a:ea typeface="MS PGothic" panose="020B0600070205080204" pitchFamily="34" charset="-128"/>
                <a:cs typeface="Arial" panose="020B0604020202020204" pitchFamily="34" charset="0"/>
              </a:rPr>
              <a:t>考慮すべき要素</a:t>
            </a:r>
            <a:endParaRPr lang="en-US" sz="4400" dirty="0">
              <a:solidFill>
                <a:srgbClr val="000000"/>
              </a:solidFill>
              <a:latin typeface="MS PGothic" panose="020B0600070205080204" pitchFamily="34" charset="-128"/>
              <a:ea typeface="MS PGothic" panose="020B0600070205080204" pitchFamily="34" charset="-128"/>
              <a:cs typeface="League Spartan"/>
              <a:sym typeface="League Spartan"/>
            </a:endParaRPr>
          </a:p>
        </p:txBody>
      </p:sp>
      <p:sp>
        <p:nvSpPr>
          <p:cNvPr id="13" name="TextBox 13"/>
          <p:cNvSpPr txBox="1"/>
          <p:nvPr/>
        </p:nvSpPr>
        <p:spPr>
          <a:xfrm>
            <a:off x="3492357" y="6563827"/>
            <a:ext cx="5101887" cy="1846659"/>
          </a:xfrm>
          <a:prstGeom prst="rect">
            <a:avLst/>
          </a:prstGeom>
        </p:spPr>
        <p:txBody>
          <a:bodyPr lIns="0" tIns="0" rIns="0" bIns="0" rtlCol="0" anchor="t">
            <a:spAutoFit/>
          </a:bodyPr>
          <a:lstStyle/>
          <a:p>
            <a:r>
              <a:rPr lang="ja-JP" sz="2400" b="1" dirty="0">
                <a:effectLst/>
                <a:latin typeface="Times New Roman" panose="02020603050405020304" pitchFamily="18" charset="0"/>
                <a:ea typeface="Yu Mincho" panose="02020400000000000000" pitchFamily="18" charset="-128"/>
                <a:cs typeface="Arial" panose="020B0604020202020204" pitchFamily="34" charset="0"/>
              </a:rPr>
              <a:t>日本の消費者が重視するのは、製品の品質、イノベーション、そして顧客サービスです。</a:t>
            </a:r>
            <a:br>
              <a:rPr lang="pl-PL" sz="2400" b="1" dirty="0">
                <a:effectLst/>
                <a:latin typeface="Yu Mincho" panose="02020400000000000000" pitchFamily="18" charset="-128"/>
                <a:ea typeface="Times New Roman" panose="02020603050405020304" pitchFamily="18" charset="0"/>
                <a:cs typeface="Arial" panose="020B0604020202020204" pitchFamily="34" charset="0"/>
              </a:rPr>
            </a:br>
            <a:r>
              <a:rPr lang="ja-JP" sz="2400" b="1" dirty="0">
                <a:effectLst/>
                <a:latin typeface="Yu Mincho" panose="02020400000000000000" pitchFamily="18" charset="-128"/>
                <a:ea typeface="Times New Roman" panose="02020603050405020304" pitchFamily="18" charset="0"/>
                <a:cs typeface="Arial" panose="020B0604020202020204" pitchFamily="34" charset="0"/>
              </a:rPr>
              <a:t>購入の際には、耐久性、機能性、最先端技術が優先されます。</a:t>
            </a:r>
            <a:endParaRPr lang="pl-PL" sz="2400" b="1" dirty="0">
              <a:effectLst/>
              <a:latin typeface="Times New Roman" panose="02020603050405020304" pitchFamily="18" charset="0"/>
              <a:ea typeface="Times New Roman" panose="02020603050405020304" pitchFamily="18" charset="0"/>
            </a:endParaRPr>
          </a:p>
        </p:txBody>
      </p:sp>
      <p:sp>
        <p:nvSpPr>
          <p:cNvPr id="14" name="TextBox 14"/>
          <p:cNvSpPr txBox="1"/>
          <p:nvPr/>
        </p:nvSpPr>
        <p:spPr>
          <a:xfrm>
            <a:off x="9872350" y="6563827"/>
            <a:ext cx="5101887" cy="738664"/>
          </a:xfrm>
          <a:prstGeom prst="rect">
            <a:avLst/>
          </a:prstGeom>
        </p:spPr>
        <p:txBody>
          <a:bodyPr lIns="0" tIns="0" rIns="0" bIns="0" rtlCol="0" anchor="t">
            <a:spAutoFit/>
          </a:bodyPr>
          <a:lstStyle/>
          <a:p>
            <a:r>
              <a:rPr lang="ja-JP" sz="2400" b="1" dirty="0">
                <a:effectLst/>
                <a:latin typeface="Times New Roman" panose="02020603050405020304" pitchFamily="18" charset="0"/>
                <a:ea typeface="Yu Mincho" panose="02020400000000000000" pitchFamily="18" charset="-128"/>
                <a:cs typeface="Arial" panose="020B0604020202020204" pitchFamily="34" charset="0"/>
              </a:rPr>
              <a:t>ブランドの評判や信頼性も、消費者の選択において重要な役割を果たします。</a:t>
            </a:r>
            <a:endParaRPr lang="pl-PL" sz="2400" b="1" dirty="0">
              <a:effectLst/>
              <a:latin typeface="Times New Roman" panose="02020603050405020304" pitchFamily="18" charset="0"/>
              <a:ea typeface="Times New Roman" panose="02020603050405020304" pitchFamily="18" charset="0"/>
            </a:endParaRPr>
          </a:p>
        </p:txBody>
      </p:sp>
      <p:sp>
        <p:nvSpPr>
          <p:cNvPr id="15" name="Freeform 15"/>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8"/>
            <a:stretch>
              <a:fillRect/>
            </a:stretch>
          </a:blipFill>
        </p:spPr>
        <p:txBody>
          <a:bodyPr/>
          <a:lstStyle/>
          <a:p>
            <a:endParaRPr lang="pl-PL"/>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735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21999"/>
            </a:blip>
            <a:stretch>
              <a:fillRect t="-5000" b="-5000"/>
            </a:stretch>
          </a:blipFill>
        </p:spPr>
        <p:txBody>
          <a:bodyPr/>
          <a:lstStyle/>
          <a:p>
            <a:endParaRPr lang="pl-PL"/>
          </a:p>
        </p:txBody>
      </p:sp>
      <p:grpSp>
        <p:nvGrpSpPr>
          <p:cNvPr id="3" name="Group 3"/>
          <p:cNvGrpSpPr/>
          <p:nvPr/>
        </p:nvGrpSpPr>
        <p:grpSpPr>
          <a:xfrm>
            <a:off x="538597" y="3082080"/>
            <a:ext cx="5385764" cy="6426664"/>
            <a:chOff x="0" y="0"/>
            <a:chExt cx="1418473" cy="1692619"/>
          </a:xfrm>
        </p:grpSpPr>
        <p:sp>
          <p:nvSpPr>
            <p:cNvPr id="4" name="Freeform 4"/>
            <p:cNvSpPr/>
            <p:nvPr/>
          </p:nvSpPr>
          <p:spPr>
            <a:xfrm>
              <a:off x="0" y="0"/>
              <a:ext cx="1418473" cy="1692619"/>
            </a:xfrm>
            <a:custGeom>
              <a:avLst/>
              <a:gdLst/>
              <a:ahLst/>
              <a:cxnLst/>
              <a:rect l="l" t="t" r="r" b="b"/>
              <a:pathLst>
                <a:path w="1418473" h="1692619">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txBody>
            <a:bodyPr/>
            <a:lstStyle/>
            <a:p>
              <a:endParaRPr lang="pl-PL"/>
            </a:p>
          </p:txBody>
        </p:sp>
        <p:sp>
          <p:nvSpPr>
            <p:cNvPr id="5" name="TextBox 5"/>
            <p:cNvSpPr txBox="1"/>
            <p:nvPr/>
          </p:nvSpPr>
          <p:spPr>
            <a:xfrm>
              <a:off x="0" y="-123825"/>
              <a:ext cx="1418473" cy="1816444"/>
            </a:xfrm>
            <a:prstGeom prst="rect">
              <a:avLst/>
            </a:prstGeom>
          </p:spPr>
          <p:txBody>
            <a:bodyPr lIns="50800" tIns="50800" rIns="50800" bIns="50800" rtlCol="0" anchor="ctr"/>
            <a:lstStyle/>
            <a:p>
              <a:pPr algn="ctr">
                <a:lnSpc>
                  <a:spcPts val="4079"/>
                </a:lnSpc>
              </a:pPr>
              <a:endParaRPr/>
            </a:p>
          </p:txBody>
        </p:sp>
      </p:grpSp>
      <p:grpSp>
        <p:nvGrpSpPr>
          <p:cNvPr id="6" name="Group 6"/>
          <p:cNvGrpSpPr/>
          <p:nvPr/>
        </p:nvGrpSpPr>
        <p:grpSpPr>
          <a:xfrm>
            <a:off x="6485803" y="3082080"/>
            <a:ext cx="5385764" cy="6426664"/>
            <a:chOff x="0" y="0"/>
            <a:chExt cx="1418473" cy="1692619"/>
          </a:xfrm>
        </p:grpSpPr>
        <p:sp>
          <p:nvSpPr>
            <p:cNvPr id="7" name="Freeform 7"/>
            <p:cNvSpPr/>
            <p:nvPr/>
          </p:nvSpPr>
          <p:spPr>
            <a:xfrm>
              <a:off x="0" y="0"/>
              <a:ext cx="1418473" cy="1692619"/>
            </a:xfrm>
            <a:custGeom>
              <a:avLst/>
              <a:gdLst/>
              <a:ahLst/>
              <a:cxnLst/>
              <a:rect l="l" t="t" r="r" b="b"/>
              <a:pathLst>
                <a:path w="1418473" h="1692619">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txBody>
            <a:bodyPr/>
            <a:lstStyle/>
            <a:p>
              <a:endParaRPr lang="pl-PL"/>
            </a:p>
          </p:txBody>
        </p:sp>
        <p:sp>
          <p:nvSpPr>
            <p:cNvPr id="8" name="TextBox 8"/>
            <p:cNvSpPr txBox="1"/>
            <p:nvPr/>
          </p:nvSpPr>
          <p:spPr>
            <a:xfrm>
              <a:off x="0" y="-123825"/>
              <a:ext cx="1418473" cy="1816444"/>
            </a:xfrm>
            <a:prstGeom prst="rect">
              <a:avLst/>
            </a:prstGeom>
          </p:spPr>
          <p:txBody>
            <a:bodyPr lIns="50800" tIns="50800" rIns="50800" bIns="50800" rtlCol="0" anchor="ctr"/>
            <a:lstStyle/>
            <a:p>
              <a:pPr algn="ctr">
                <a:lnSpc>
                  <a:spcPts val="4079"/>
                </a:lnSpc>
              </a:pPr>
              <a:endParaRPr/>
            </a:p>
          </p:txBody>
        </p:sp>
      </p:grpSp>
      <p:grpSp>
        <p:nvGrpSpPr>
          <p:cNvPr id="9" name="Group 9"/>
          <p:cNvGrpSpPr/>
          <p:nvPr/>
        </p:nvGrpSpPr>
        <p:grpSpPr>
          <a:xfrm>
            <a:off x="12433542" y="3082080"/>
            <a:ext cx="5385764" cy="6426664"/>
            <a:chOff x="0" y="0"/>
            <a:chExt cx="1418473" cy="1692619"/>
          </a:xfrm>
        </p:grpSpPr>
        <p:sp>
          <p:nvSpPr>
            <p:cNvPr id="10" name="Freeform 10"/>
            <p:cNvSpPr/>
            <p:nvPr/>
          </p:nvSpPr>
          <p:spPr>
            <a:xfrm>
              <a:off x="0" y="0"/>
              <a:ext cx="1418473" cy="1692619"/>
            </a:xfrm>
            <a:custGeom>
              <a:avLst/>
              <a:gdLst/>
              <a:ahLst/>
              <a:cxnLst/>
              <a:rect l="l" t="t" r="r" b="b"/>
              <a:pathLst>
                <a:path w="1418473" h="1692619">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txBody>
            <a:bodyPr/>
            <a:lstStyle/>
            <a:p>
              <a:endParaRPr lang="pl-PL"/>
            </a:p>
          </p:txBody>
        </p:sp>
        <p:sp>
          <p:nvSpPr>
            <p:cNvPr id="11" name="TextBox 11"/>
            <p:cNvSpPr txBox="1"/>
            <p:nvPr/>
          </p:nvSpPr>
          <p:spPr>
            <a:xfrm>
              <a:off x="0" y="-123825"/>
              <a:ext cx="1418473" cy="1816444"/>
            </a:xfrm>
            <a:prstGeom prst="rect">
              <a:avLst/>
            </a:prstGeom>
          </p:spPr>
          <p:txBody>
            <a:bodyPr lIns="50800" tIns="50800" rIns="50800" bIns="50800" rtlCol="0" anchor="ctr"/>
            <a:lstStyle/>
            <a:p>
              <a:pPr algn="ctr">
                <a:lnSpc>
                  <a:spcPts val="4079"/>
                </a:lnSpc>
              </a:pPr>
              <a:endParaRPr/>
            </a:p>
          </p:txBody>
        </p:sp>
      </p:grpSp>
      <p:sp>
        <p:nvSpPr>
          <p:cNvPr id="12" name="Freeform 12"/>
          <p:cNvSpPr/>
          <p:nvPr/>
        </p:nvSpPr>
        <p:spPr>
          <a:xfrm>
            <a:off x="2416012" y="3737436"/>
            <a:ext cx="1630934" cy="1956143"/>
          </a:xfrm>
          <a:custGeom>
            <a:avLst/>
            <a:gdLst/>
            <a:ahLst/>
            <a:cxnLst/>
            <a:rect l="l" t="t" r="r" b="b"/>
            <a:pathLst>
              <a:path w="1630934" h="1956143">
                <a:moveTo>
                  <a:pt x="0" y="0"/>
                </a:moveTo>
                <a:lnTo>
                  <a:pt x="1630934" y="0"/>
                </a:lnTo>
                <a:lnTo>
                  <a:pt x="1630934" y="1956143"/>
                </a:lnTo>
                <a:lnTo>
                  <a:pt x="0" y="19561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13" name="Freeform 13"/>
          <p:cNvSpPr/>
          <p:nvPr/>
        </p:nvSpPr>
        <p:spPr>
          <a:xfrm>
            <a:off x="8248998" y="3737436"/>
            <a:ext cx="1859907" cy="1997215"/>
          </a:xfrm>
          <a:custGeom>
            <a:avLst/>
            <a:gdLst/>
            <a:ahLst/>
            <a:cxnLst/>
            <a:rect l="l" t="t" r="r" b="b"/>
            <a:pathLst>
              <a:path w="1859907" h="1997215">
                <a:moveTo>
                  <a:pt x="0" y="0"/>
                </a:moveTo>
                <a:lnTo>
                  <a:pt x="1859907" y="0"/>
                </a:lnTo>
                <a:lnTo>
                  <a:pt x="1859907" y="1997215"/>
                </a:lnTo>
                <a:lnTo>
                  <a:pt x="0" y="199721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a:p>
        </p:txBody>
      </p:sp>
      <p:sp>
        <p:nvSpPr>
          <p:cNvPr id="14" name="Freeform 14"/>
          <p:cNvSpPr/>
          <p:nvPr/>
        </p:nvSpPr>
        <p:spPr>
          <a:xfrm>
            <a:off x="14655158" y="3600086"/>
            <a:ext cx="942531" cy="2230843"/>
          </a:xfrm>
          <a:custGeom>
            <a:avLst/>
            <a:gdLst/>
            <a:ahLst/>
            <a:cxnLst/>
            <a:rect l="l" t="t" r="r" b="b"/>
            <a:pathLst>
              <a:path w="942531" h="2230843">
                <a:moveTo>
                  <a:pt x="0" y="0"/>
                </a:moveTo>
                <a:lnTo>
                  <a:pt x="942531" y="0"/>
                </a:lnTo>
                <a:lnTo>
                  <a:pt x="942531" y="2230843"/>
                </a:lnTo>
                <a:lnTo>
                  <a:pt x="0" y="22308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l-PL"/>
          </a:p>
        </p:txBody>
      </p:sp>
      <p:sp>
        <p:nvSpPr>
          <p:cNvPr id="15" name="TextBox 15"/>
          <p:cNvSpPr txBox="1"/>
          <p:nvPr/>
        </p:nvSpPr>
        <p:spPr>
          <a:xfrm>
            <a:off x="6863970" y="2060499"/>
            <a:ext cx="4560057" cy="551433"/>
          </a:xfrm>
          <a:prstGeom prst="rect">
            <a:avLst/>
          </a:prstGeom>
        </p:spPr>
        <p:txBody>
          <a:bodyPr lIns="0" tIns="0" rIns="0" bIns="0" rtlCol="0" anchor="t">
            <a:spAutoFit/>
          </a:bodyPr>
          <a:lstStyle/>
          <a:p>
            <a:pPr algn="ctr">
              <a:lnSpc>
                <a:spcPts val="4344"/>
              </a:lnSpc>
            </a:pPr>
            <a:r>
              <a:rPr lang="ja-JP" sz="3600" b="1" dirty="0">
                <a:effectLst/>
                <a:latin typeface="MS PGothic" panose="020B0600070205080204" pitchFamily="34" charset="-128"/>
                <a:ea typeface="MS PGothic" panose="020B0600070205080204" pitchFamily="34" charset="-128"/>
                <a:cs typeface="Arial" panose="020B0604020202020204" pitchFamily="34" charset="0"/>
              </a:rPr>
              <a:t>規制環境</a:t>
            </a:r>
            <a:endParaRPr lang="en-US" sz="3600" b="1" dirty="0">
              <a:solidFill>
                <a:srgbClr val="000000"/>
              </a:solidFill>
              <a:latin typeface="MS PGothic" panose="020B0600070205080204" pitchFamily="34" charset="-128"/>
              <a:ea typeface="MS PGothic" panose="020B0600070205080204" pitchFamily="34" charset="-128"/>
              <a:cs typeface="Open Sauce Bold"/>
              <a:sym typeface="Open Sauce Bold"/>
            </a:endParaRPr>
          </a:p>
        </p:txBody>
      </p:sp>
      <p:sp>
        <p:nvSpPr>
          <p:cNvPr id="17" name="TextBox 17"/>
          <p:cNvSpPr txBox="1"/>
          <p:nvPr/>
        </p:nvSpPr>
        <p:spPr>
          <a:xfrm>
            <a:off x="680535" y="6656478"/>
            <a:ext cx="5101887" cy="1107996"/>
          </a:xfrm>
          <a:prstGeom prst="rect">
            <a:avLst/>
          </a:prstGeom>
        </p:spPr>
        <p:txBody>
          <a:bodyPr lIns="0" tIns="0" rIns="0" bIns="0" rtlCol="0" anchor="t">
            <a:spAutoFit/>
          </a:bodyPr>
          <a:lstStyle/>
          <a:p>
            <a:r>
              <a:rPr lang="ja-JP" sz="2400" b="1" dirty="0">
                <a:effectLst/>
                <a:latin typeface="Times New Roman" panose="02020603050405020304" pitchFamily="18" charset="0"/>
                <a:ea typeface="Yu Mincho" panose="02020400000000000000" pitchFamily="18" charset="-128"/>
                <a:cs typeface="Arial" panose="020B0604020202020204" pitchFamily="34" charset="0"/>
              </a:rPr>
              <a:t>日本には厳格な輸入規制、安全基準、そして外国企業が遵守しなければならない商業法があります。</a:t>
            </a:r>
            <a:endParaRPr lang="pl-PL" sz="2400" b="1" dirty="0">
              <a:effectLst/>
              <a:latin typeface="Times New Roman" panose="02020603050405020304" pitchFamily="18" charset="0"/>
              <a:ea typeface="Times New Roman" panose="02020603050405020304" pitchFamily="18" charset="0"/>
            </a:endParaRPr>
          </a:p>
        </p:txBody>
      </p:sp>
      <p:sp>
        <p:nvSpPr>
          <p:cNvPr id="18" name="TextBox 18"/>
          <p:cNvSpPr txBox="1"/>
          <p:nvPr/>
        </p:nvSpPr>
        <p:spPr>
          <a:xfrm>
            <a:off x="6627741" y="6660620"/>
            <a:ext cx="5101887" cy="1477328"/>
          </a:xfrm>
          <a:prstGeom prst="rect">
            <a:avLst/>
          </a:prstGeom>
        </p:spPr>
        <p:txBody>
          <a:bodyPr lIns="0" tIns="0" rIns="0" bIns="0" rtlCol="0" anchor="t">
            <a:spAutoFit/>
          </a:bodyPr>
          <a:lstStyle/>
          <a:p>
            <a:r>
              <a:rPr lang="ja-JP" sz="2400" b="1" dirty="0">
                <a:effectLst/>
                <a:latin typeface="MS PGothic" panose="020B0600070205080204" pitchFamily="34" charset="-128"/>
                <a:ea typeface="MS PGothic" panose="020B0600070205080204" pitchFamily="34" charset="-128"/>
                <a:cs typeface="Arial" panose="020B0604020202020204" pitchFamily="34" charset="0"/>
              </a:rPr>
              <a:t>製品が日本の規制基準を満たしていることを確保することは、コストのかかる遅延や罰金、製品の拒否を回避するうえで不可欠です。</a:t>
            </a:r>
            <a:endParaRPr lang="pl-PL" sz="2400" b="1" dirty="0">
              <a:effectLst/>
              <a:latin typeface="MS PGothic" panose="020B0600070205080204" pitchFamily="34" charset="-128"/>
              <a:ea typeface="MS PGothic" panose="020B0600070205080204" pitchFamily="34" charset="-128"/>
            </a:endParaRPr>
          </a:p>
        </p:txBody>
      </p:sp>
      <p:sp>
        <p:nvSpPr>
          <p:cNvPr id="19" name="TextBox 19"/>
          <p:cNvSpPr txBox="1"/>
          <p:nvPr/>
        </p:nvSpPr>
        <p:spPr>
          <a:xfrm>
            <a:off x="12575479" y="6561840"/>
            <a:ext cx="5101887" cy="1107996"/>
          </a:xfrm>
          <a:prstGeom prst="rect">
            <a:avLst/>
          </a:prstGeom>
        </p:spPr>
        <p:txBody>
          <a:bodyPr lIns="0" tIns="0" rIns="0" bIns="0" rtlCol="0" anchor="t">
            <a:spAutoFit/>
          </a:bodyPr>
          <a:lstStyle/>
          <a:p>
            <a:r>
              <a:rPr lang="ja-JP" sz="2400" b="1" dirty="0">
                <a:effectLst/>
                <a:latin typeface="MS PGothic" panose="020B0600070205080204" pitchFamily="34" charset="-128"/>
                <a:ea typeface="MS PGothic" panose="020B0600070205080204" pitchFamily="34" charset="-128"/>
                <a:cs typeface="Arial" panose="020B0604020202020204" pitchFamily="34" charset="0"/>
              </a:rPr>
              <a:t>主な要件には、製品の試験、適切な表示、業界特有の規則への適合などが含まれます。</a:t>
            </a:r>
            <a:endParaRPr lang="pl-PL" sz="2400" b="1" dirty="0">
              <a:effectLst/>
              <a:latin typeface="MS PGothic" panose="020B0600070205080204" pitchFamily="34" charset="-128"/>
              <a:ea typeface="MS PGothic" panose="020B0600070205080204" pitchFamily="34" charset="-128"/>
            </a:endParaRPr>
          </a:p>
        </p:txBody>
      </p:sp>
      <p:sp>
        <p:nvSpPr>
          <p:cNvPr id="20" name="Freeform 20"/>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10"/>
            <a:stretch>
              <a:fillRect/>
            </a:stretch>
          </a:blipFill>
        </p:spPr>
        <p:txBody>
          <a:bodyPr/>
          <a:lstStyle/>
          <a:p>
            <a:endParaRPr lang="pl-PL"/>
          </a:p>
        </p:txBody>
      </p:sp>
      <p:sp>
        <p:nvSpPr>
          <p:cNvPr id="22" name="TextBox 12">
            <a:extLst>
              <a:ext uri="{FF2B5EF4-FFF2-40B4-BE49-F238E27FC236}">
                <a16:creationId xmlns:a16="http://schemas.microsoft.com/office/drawing/2014/main" id="{0A3C83CF-0B76-6165-04F2-D7C395EFBEF1}"/>
              </a:ext>
            </a:extLst>
          </p:cNvPr>
          <p:cNvSpPr txBox="1"/>
          <p:nvPr/>
        </p:nvSpPr>
        <p:spPr>
          <a:xfrm>
            <a:off x="4415096" y="1033480"/>
            <a:ext cx="9457807" cy="615553"/>
          </a:xfrm>
          <a:prstGeom prst="rect">
            <a:avLst/>
          </a:prstGeom>
        </p:spPr>
        <p:txBody>
          <a:bodyPr lIns="0" tIns="0" rIns="0" bIns="0" rtlCol="0" anchor="t">
            <a:spAutoFit/>
          </a:bodyPr>
          <a:lstStyle/>
          <a:p>
            <a:pPr algn="ctr">
              <a:lnSpc>
                <a:spcPts val="4800"/>
              </a:lnSpc>
              <a:spcBef>
                <a:spcPct val="0"/>
              </a:spcBef>
            </a:pPr>
            <a:r>
              <a:rPr lang="ja-JP" sz="4400" b="1" dirty="0">
                <a:effectLst/>
                <a:latin typeface="MS PGothic" panose="020B0600070205080204" pitchFamily="34" charset="-128"/>
                <a:ea typeface="MS PGothic" panose="020B0600070205080204" pitchFamily="34" charset="-128"/>
                <a:cs typeface="Arial" panose="020B0604020202020204" pitchFamily="34" charset="0"/>
              </a:rPr>
              <a:t>日本市場への参入</a:t>
            </a:r>
            <a:r>
              <a:rPr lang="pl-PL" sz="4400" b="1" dirty="0">
                <a:effectLst/>
                <a:latin typeface="MS PGothic" panose="020B0600070205080204" pitchFamily="34" charset="-128"/>
                <a:ea typeface="MS PGothic" panose="020B0600070205080204" pitchFamily="34" charset="-128"/>
                <a:cs typeface="Arial" panose="020B0604020202020204" pitchFamily="34" charset="0"/>
              </a:rPr>
              <a:t> I − </a:t>
            </a:r>
            <a:r>
              <a:rPr lang="ja-JP" sz="4400" b="1" dirty="0">
                <a:effectLst/>
                <a:latin typeface="MS PGothic" panose="020B0600070205080204" pitchFamily="34" charset="-128"/>
                <a:ea typeface="MS PGothic" panose="020B0600070205080204" pitchFamily="34" charset="-128"/>
                <a:cs typeface="Arial" panose="020B0604020202020204" pitchFamily="34" charset="0"/>
              </a:rPr>
              <a:t>考慮すべき要素</a:t>
            </a:r>
            <a:endParaRPr lang="en-US" sz="4400" dirty="0">
              <a:solidFill>
                <a:srgbClr val="000000"/>
              </a:solidFill>
              <a:latin typeface="MS PGothic" panose="020B0600070205080204" pitchFamily="34" charset="-128"/>
              <a:ea typeface="MS PGothic" panose="020B0600070205080204" pitchFamily="34" charset="-128"/>
              <a:cs typeface="League Spartan"/>
              <a:sym typeface="League Spart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AFF"/>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31000"/>
            </a:blip>
            <a:stretch>
              <a:fillRect t="-9277" b="-9277"/>
            </a:stretch>
          </a:blipFill>
        </p:spPr>
        <p:txBody>
          <a:bodyPr/>
          <a:lstStyle/>
          <a:p>
            <a:endParaRPr lang="pl-PL"/>
          </a:p>
        </p:txBody>
      </p:sp>
      <p:grpSp>
        <p:nvGrpSpPr>
          <p:cNvPr id="3" name="Group 3"/>
          <p:cNvGrpSpPr/>
          <p:nvPr/>
        </p:nvGrpSpPr>
        <p:grpSpPr>
          <a:xfrm>
            <a:off x="538597" y="3082080"/>
            <a:ext cx="5385764" cy="6426664"/>
            <a:chOff x="0" y="0"/>
            <a:chExt cx="1418473" cy="1692619"/>
          </a:xfrm>
        </p:grpSpPr>
        <p:sp>
          <p:nvSpPr>
            <p:cNvPr id="4" name="Freeform 4"/>
            <p:cNvSpPr/>
            <p:nvPr/>
          </p:nvSpPr>
          <p:spPr>
            <a:xfrm>
              <a:off x="0" y="0"/>
              <a:ext cx="1418473" cy="1692619"/>
            </a:xfrm>
            <a:custGeom>
              <a:avLst/>
              <a:gdLst/>
              <a:ahLst/>
              <a:cxnLst/>
              <a:rect l="l" t="t" r="r" b="b"/>
              <a:pathLst>
                <a:path w="1418473" h="1692619">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txBody>
            <a:bodyPr/>
            <a:lstStyle/>
            <a:p>
              <a:endParaRPr lang="pl-PL"/>
            </a:p>
          </p:txBody>
        </p:sp>
        <p:sp>
          <p:nvSpPr>
            <p:cNvPr id="5" name="TextBox 5"/>
            <p:cNvSpPr txBox="1"/>
            <p:nvPr/>
          </p:nvSpPr>
          <p:spPr>
            <a:xfrm>
              <a:off x="0" y="-123825"/>
              <a:ext cx="1418473" cy="1816444"/>
            </a:xfrm>
            <a:prstGeom prst="rect">
              <a:avLst/>
            </a:prstGeom>
          </p:spPr>
          <p:txBody>
            <a:bodyPr lIns="50800" tIns="50800" rIns="50800" bIns="50800" rtlCol="0" anchor="ctr"/>
            <a:lstStyle/>
            <a:p>
              <a:pPr algn="ctr">
                <a:lnSpc>
                  <a:spcPts val="4079"/>
                </a:lnSpc>
              </a:pPr>
              <a:endParaRPr/>
            </a:p>
          </p:txBody>
        </p:sp>
      </p:grpSp>
      <p:grpSp>
        <p:nvGrpSpPr>
          <p:cNvPr id="6" name="Group 6"/>
          <p:cNvGrpSpPr/>
          <p:nvPr/>
        </p:nvGrpSpPr>
        <p:grpSpPr>
          <a:xfrm>
            <a:off x="6485803" y="3082080"/>
            <a:ext cx="5385764" cy="6426664"/>
            <a:chOff x="0" y="0"/>
            <a:chExt cx="1418473" cy="1692619"/>
          </a:xfrm>
        </p:grpSpPr>
        <p:sp>
          <p:nvSpPr>
            <p:cNvPr id="7" name="Freeform 7"/>
            <p:cNvSpPr/>
            <p:nvPr/>
          </p:nvSpPr>
          <p:spPr>
            <a:xfrm>
              <a:off x="0" y="0"/>
              <a:ext cx="1418473" cy="1692619"/>
            </a:xfrm>
            <a:custGeom>
              <a:avLst/>
              <a:gdLst/>
              <a:ahLst/>
              <a:cxnLst/>
              <a:rect l="l" t="t" r="r" b="b"/>
              <a:pathLst>
                <a:path w="1418473" h="1692619">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txBody>
            <a:bodyPr/>
            <a:lstStyle/>
            <a:p>
              <a:endParaRPr lang="pl-PL"/>
            </a:p>
          </p:txBody>
        </p:sp>
        <p:sp>
          <p:nvSpPr>
            <p:cNvPr id="8" name="TextBox 8"/>
            <p:cNvSpPr txBox="1"/>
            <p:nvPr/>
          </p:nvSpPr>
          <p:spPr>
            <a:xfrm>
              <a:off x="0" y="-123825"/>
              <a:ext cx="1418473" cy="1816444"/>
            </a:xfrm>
            <a:prstGeom prst="rect">
              <a:avLst/>
            </a:prstGeom>
          </p:spPr>
          <p:txBody>
            <a:bodyPr lIns="50800" tIns="50800" rIns="50800" bIns="50800" rtlCol="0" anchor="ctr"/>
            <a:lstStyle/>
            <a:p>
              <a:pPr algn="ctr">
                <a:lnSpc>
                  <a:spcPts val="4079"/>
                </a:lnSpc>
              </a:pPr>
              <a:endParaRPr/>
            </a:p>
          </p:txBody>
        </p:sp>
      </p:grpSp>
      <p:grpSp>
        <p:nvGrpSpPr>
          <p:cNvPr id="9" name="Group 9"/>
          <p:cNvGrpSpPr/>
          <p:nvPr/>
        </p:nvGrpSpPr>
        <p:grpSpPr>
          <a:xfrm>
            <a:off x="12433542" y="3082080"/>
            <a:ext cx="5385764" cy="6426664"/>
            <a:chOff x="0" y="0"/>
            <a:chExt cx="1418473" cy="1692619"/>
          </a:xfrm>
        </p:grpSpPr>
        <p:sp>
          <p:nvSpPr>
            <p:cNvPr id="10" name="Freeform 10"/>
            <p:cNvSpPr/>
            <p:nvPr/>
          </p:nvSpPr>
          <p:spPr>
            <a:xfrm>
              <a:off x="0" y="0"/>
              <a:ext cx="1418473" cy="1692619"/>
            </a:xfrm>
            <a:custGeom>
              <a:avLst/>
              <a:gdLst/>
              <a:ahLst/>
              <a:cxnLst/>
              <a:rect l="l" t="t" r="r" b="b"/>
              <a:pathLst>
                <a:path w="1418473" h="1692619">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txBody>
            <a:bodyPr/>
            <a:lstStyle/>
            <a:p>
              <a:endParaRPr lang="pl-PL"/>
            </a:p>
          </p:txBody>
        </p:sp>
        <p:sp>
          <p:nvSpPr>
            <p:cNvPr id="11" name="TextBox 11"/>
            <p:cNvSpPr txBox="1"/>
            <p:nvPr/>
          </p:nvSpPr>
          <p:spPr>
            <a:xfrm>
              <a:off x="0" y="-123825"/>
              <a:ext cx="1418473" cy="1816444"/>
            </a:xfrm>
            <a:prstGeom prst="rect">
              <a:avLst/>
            </a:prstGeom>
          </p:spPr>
          <p:txBody>
            <a:bodyPr lIns="50800" tIns="50800" rIns="50800" bIns="50800" rtlCol="0" anchor="ctr"/>
            <a:lstStyle/>
            <a:p>
              <a:pPr algn="ctr">
                <a:lnSpc>
                  <a:spcPts val="4079"/>
                </a:lnSpc>
              </a:pPr>
              <a:endParaRPr/>
            </a:p>
          </p:txBody>
        </p:sp>
      </p:grpSp>
      <p:sp>
        <p:nvSpPr>
          <p:cNvPr id="12" name="Freeform 12"/>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4"/>
            <a:stretch>
              <a:fillRect/>
            </a:stretch>
          </a:blipFill>
        </p:spPr>
        <p:txBody>
          <a:bodyPr/>
          <a:lstStyle/>
          <a:p>
            <a:endParaRPr lang="pl-PL"/>
          </a:p>
        </p:txBody>
      </p:sp>
      <p:sp>
        <p:nvSpPr>
          <p:cNvPr id="13" name="Freeform 13"/>
          <p:cNvSpPr/>
          <p:nvPr/>
        </p:nvSpPr>
        <p:spPr>
          <a:xfrm>
            <a:off x="8211676" y="3857009"/>
            <a:ext cx="1864648" cy="1515026"/>
          </a:xfrm>
          <a:custGeom>
            <a:avLst/>
            <a:gdLst/>
            <a:ahLst/>
            <a:cxnLst/>
            <a:rect l="l" t="t" r="r" b="b"/>
            <a:pathLst>
              <a:path w="1864648" h="1515026">
                <a:moveTo>
                  <a:pt x="0" y="0"/>
                </a:moveTo>
                <a:lnTo>
                  <a:pt x="1864648" y="0"/>
                </a:lnTo>
                <a:lnTo>
                  <a:pt x="1864648" y="1515027"/>
                </a:lnTo>
                <a:lnTo>
                  <a:pt x="0" y="15150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
        <p:nvSpPr>
          <p:cNvPr id="14" name="Freeform 14"/>
          <p:cNvSpPr/>
          <p:nvPr/>
        </p:nvSpPr>
        <p:spPr>
          <a:xfrm>
            <a:off x="2324059" y="3513261"/>
            <a:ext cx="1814840" cy="1858774"/>
          </a:xfrm>
          <a:custGeom>
            <a:avLst/>
            <a:gdLst/>
            <a:ahLst/>
            <a:cxnLst/>
            <a:rect l="l" t="t" r="r" b="b"/>
            <a:pathLst>
              <a:path w="1814840" h="1858774">
                <a:moveTo>
                  <a:pt x="0" y="0"/>
                </a:moveTo>
                <a:lnTo>
                  <a:pt x="1814840" y="0"/>
                </a:lnTo>
                <a:lnTo>
                  <a:pt x="1814840" y="1858775"/>
                </a:lnTo>
                <a:lnTo>
                  <a:pt x="0" y="18587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l-PL"/>
          </a:p>
        </p:txBody>
      </p:sp>
      <p:sp>
        <p:nvSpPr>
          <p:cNvPr id="15" name="Freeform 15"/>
          <p:cNvSpPr/>
          <p:nvPr/>
        </p:nvSpPr>
        <p:spPr>
          <a:xfrm>
            <a:off x="14214717" y="3913671"/>
            <a:ext cx="2008076" cy="1458365"/>
          </a:xfrm>
          <a:custGeom>
            <a:avLst/>
            <a:gdLst/>
            <a:ahLst/>
            <a:cxnLst/>
            <a:rect l="l" t="t" r="r" b="b"/>
            <a:pathLst>
              <a:path w="2008076" h="1458365">
                <a:moveTo>
                  <a:pt x="0" y="0"/>
                </a:moveTo>
                <a:lnTo>
                  <a:pt x="2008075" y="0"/>
                </a:lnTo>
                <a:lnTo>
                  <a:pt x="2008075" y="1458365"/>
                </a:lnTo>
                <a:lnTo>
                  <a:pt x="0" y="14583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pl-PL"/>
          </a:p>
        </p:txBody>
      </p:sp>
      <p:sp>
        <p:nvSpPr>
          <p:cNvPr id="16" name="TextBox 16"/>
          <p:cNvSpPr txBox="1"/>
          <p:nvPr/>
        </p:nvSpPr>
        <p:spPr>
          <a:xfrm>
            <a:off x="1239082" y="6602301"/>
            <a:ext cx="3984794" cy="1107996"/>
          </a:xfrm>
          <a:prstGeom prst="rect">
            <a:avLst/>
          </a:prstGeom>
        </p:spPr>
        <p:txBody>
          <a:bodyPr lIns="0" tIns="0" rIns="0" bIns="0" rtlCol="0" anchor="t">
            <a:spAutoFit/>
          </a:bodyPr>
          <a:lstStyle/>
          <a:p>
            <a:pPr algn="just" fontAlgn="base"/>
            <a:r>
              <a:rPr lang="ja-JP" sz="2400" b="1"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日本市場に参入する際には、文化への適応が極めて重要です。</a:t>
            </a:r>
            <a:endParaRPr lang="pl-PL" sz="2400" b="1" dirty="0">
              <a:effectLst/>
              <a:latin typeface="MS PGothic" panose="020B0600070205080204" pitchFamily="34" charset="-128"/>
              <a:ea typeface="MS PGothic" panose="020B0600070205080204" pitchFamily="34" charset="-128"/>
            </a:endParaRPr>
          </a:p>
        </p:txBody>
      </p:sp>
      <p:sp>
        <p:nvSpPr>
          <p:cNvPr id="17" name="TextBox 17"/>
          <p:cNvSpPr txBox="1"/>
          <p:nvPr/>
        </p:nvSpPr>
        <p:spPr>
          <a:xfrm>
            <a:off x="7186288" y="6602301"/>
            <a:ext cx="3984794" cy="2585323"/>
          </a:xfrm>
          <a:prstGeom prst="rect">
            <a:avLst/>
          </a:prstGeom>
        </p:spPr>
        <p:txBody>
          <a:bodyPr lIns="0" tIns="0" rIns="0" bIns="0" rtlCol="0" anchor="t">
            <a:spAutoFit/>
          </a:bodyPr>
          <a:lstStyle/>
          <a:p>
            <a:pPr algn="just" fontAlgn="base">
              <a:buNone/>
            </a:pPr>
            <a:r>
              <a:rPr lang="ja-JP" sz="2400" b="1"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日本のビジネス文化では、上下関係、形式性、そして長期的な関係構築が重視されます。</a:t>
            </a:r>
            <a:endParaRPr lang="pl-PL" sz="2400" b="1" dirty="0">
              <a:effectLst/>
              <a:latin typeface="MS PGothic" panose="020B0600070205080204" pitchFamily="34" charset="-128"/>
              <a:ea typeface="MS PGothic" panose="020B0600070205080204" pitchFamily="34" charset="-128"/>
            </a:endParaRPr>
          </a:p>
          <a:p>
            <a:pPr algn="just" fontAlgn="base"/>
            <a:r>
              <a:rPr lang="ja-JP" sz="2400" b="1"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時間厳守、プロフェッショナリズム、伝統への敬意は、企業間のやり取りにおいて基本的な期待事項です。</a:t>
            </a:r>
            <a:endParaRPr lang="pl-PL" sz="2400" b="1" dirty="0">
              <a:effectLst/>
              <a:latin typeface="MS PGothic" panose="020B0600070205080204" pitchFamily="34" charset="-128"/>
              <a:ea typeface="MS PGothic" panose="020B0600070205080204" pitchFamily="34" charset="-128"/>
            </a:endParaRPr>
          </a:p>
        </p:txBody>
      </p:sp>
      <p:sp>
        <p:nvSpPr>
          <p:cNvPr id="18" name="TextBox 18"/>
          <p:cNvSpPr txBox="1"/>
          <p:nvPr/>
        </p:nvSpPr>
        <p:spPr>
          <a:xfrm>
            <a:off x="13084593" y="6545151"/>
            <a:ext cx="4083661" cy="1436291"/>
          </a:xfrm>
          <a:prstGeom prst="rect">
            <a:avLst/>
          </a:prstGeom>
        </p:spPr>
        <p:txBody>
          <a:bodyPr lIns="0" tIns="0" rIns="0" bIns="0" rtlCol="0" anchor="t">
            <a:spAutoFit/>
          </a:bodyPr>
          <a:lstStyle/>
          <a:p>
            <a:pPr>
              <a:lnSpc>
                <a:spcPts val="2799"/>
              </a:lnSpc>
              <a:spcBef>
                <a:spcPct val="0"/>
              </a:spcBef>
            </a:pPr>
            <a:r>
              <a:rPr lang="ja-JP" sz="2400" b="1"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意思決定はコンセンサス重視で行われる傾向があり、忍耐力と戦略的な関係構築が求められます。</a:t>
            </a:r>
            <a:endParaRPr lang="en-US" sz="2400" b="1" dirty="0">
              <a:solidFill>
                <a:srgbClr val="000815"/>
              </a:solidFill>
              <a:latin typeface="MS PGothic" panose="020B0600070205080204" pitchFamily="34" charset="-128"/>
              <a:ea typeface="MS PGothic" panose="020B0600070205080204" pitchFamily="34" charset="-128"/>
              <a:cs typeface="Open Sauce"/>
              <a:sym typeface="Open Sauce"/>
            </a:endParaRPr>
          </a:p>
        </p:txBody>
      </p:sp>
      <p:sp>
        <p:nvSpPr>
          <p:cNvPr id="19" name="TextBox 19"/>
          <p:cNvSpPr txBox="1"/>
          <p:nvPr/>
        </p:nvSpPr>
        <p:spPr>
          <a:xfrm>
            <a:off x="7131886" y="1979473"/>
            <a:ext cx="4024225" cy="553998"/>
          </a:xfrm>
          <a:prstGeom prst="rect">
            <a:avLst/>
          </a:prstGeom>
        </p:spPr>
        <p:txBody>
          <a:bodyPr lIns="0" tIns="0" rIns="0" bIns="0" rtlCol="0" anchor="t">
            <a:spAutoFit/>
          </a:bodyPr>
          <a:lstStyle/>
          <a:p>
            <a:pPr algn="ctr" fontAlgn="base"/>
            <a:r>
              <a:rPr lang="ja-JP" sz="3600" b="1" dirty="0">
                <a:effectLst/>
                <a:latin typeface="MS PGothic" panose="020B0600070205080204" pitchFamily="34" charset="-128"/>
                <a:ea typeface="MS PGothic" panose="020B0600070205080204" pitchFamily="34" charset="-128"/>
                <a:cs typeface="Arial" panose="020B0604020202020204" pitchFamily="34" charset="0"/>
              </a:rPr>
              <a:t>文化的慣習</a:t>
            </a:r>
            <a:endParaRPr lang="pl-PL" sz="3600" b="1" dirty="0">
              <a:effectLst/>
              <a:latin typeface="MS PGothic" panose="020B0600070205080204" pitchFamily="34" charset="-128"/>
              <a:ea typeface="MS PGothic" panose="020B0600070205080204" pitchFamily="34" charset="-128"/>
            </a:endParaRPr>
          </a:p>
        </p:txBody>
      </p:sp>
      <p:sp>
        <p:nvSpPr>
          <p:cNvPr id="21" name="TextBox 12">
            <a:extLst>
              <a:ext uri="{FF2B5EF4-FFF2-40B4-BE49-F238E27FC236}">
                <a16:creationId xmlns:a16="http://schemas.microsoft.com/office/drawing/2014/main" id="{9915B864-FB84-9F1D-F576-C4E8D8814492}"/>
              </a:ext>
            </a:extLst>
          </p:cNvPr>
          <p:cNvSpPr txBox="1"/>
          <p:nvPr/>
        </p:nvSpPr>
        <p:spPr>
          <a:xfrm>
            <a:off x="4415096" y="1033480"/>
            <a:ext cx="9457807" cy="615553"/>
          </a:xfrm>
          <a:prstGeom prst="rect">
            <a:avLst/>
          </a:prstGeom>
        </p:spPr>
        <p:txBody>
          <a:bodyPr lIns="0" tIns="0" rIns="0" bIns="0" rtlCol="0" anchor="t">
            <a:spAutoFit/>
          </a:bodyPr>
          <a:lstStyle/>
          <a:p>
            <a:pPr algn="ctr">
              <a:lnSpc>
                <a:spcPts val="4800"/>
              </a:lnSpc>
              <a:spcBef>
                <a:spcPct val="0"/>
              </a:spcBef>
            </a:pPr>
            <a:r>
              <a:rPr lang="ja-JP" sz="4400" b="1" dirty="0">
                <a:effectLst/>
                <a:latin typeface="MS PGothic" panose="020B0600070205080204" pitchFamily="34" charset="-128"/>
                <a:ea typeface="MS PGothic" panose="020B0600070205080204" pitchFamily="34" charset="-128"/>
                <a:cs typeface="Arial" panose="020B0604020202020204" pitchFamily="34" charset="0"/>
              </a:rPr>
              <a:t>日本市場への参入</a:t>
            </a:r>
            <a:r>
              <a:rPr lang="pl-PL" sz="4400" b="1" dirty="0">
                <a:effectLst/>
                <a:latin typeface="MS PGothic" panose="020B0600070205080204" pitchFamily="34" charset="-128"/>
                <a:ea typeface="MS PGothic" panose="020B0600070205080204" pitchFamily="34" charset="-128"/>
                <a:cs typeface="Arial" panose="020B0604020202020204" pitchFamily="34" charset="0"/>
              </a:rPr>
              <a:t> I − </a:t>
            </a:r>
            <a:r>
              <a:rPr lang="ja-JP" sz="4400" b="1" dirty="0">
                <a:effectLst/>
                <a:latin typeface="MS PGothic" panose="020B0600070205080204" pitchFamily="34" charset="-128"/>
                <a:ea typeface="MS PGothic" panose="020B0600070205080204" pitchFamily="34" charset="-128"/>
                <a:cs typeface="Arial" panose="020B0604020202020204" pitchFamily="34" charset="0"/>
              </a:rPr>
              <a:t>考慮すべき要素</a:t>
            </a:r>
            <a:endParaRPr lang="en-US" sz="4400" dirty="0">
              <a:solidFill>
                <a:srgbClr val="000000"/>
              </a:solidFill>
              <a:latin typeface="MS PGothic" panose="020B0600070205080204" pitchFamily="34" charset="-128"/>
              <a:ea typeface="MS PGothic" panose="020B0600070205080204" pitchFamily="34" charset="-128"/>
              <a:cs typeface="League Spartan"/>
              <a:sym typeface="League Spart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2847850" y="0"/>
            <a:ext cx="15440150" cy="10287000"/>
          </a:xfrm>
          <a:custGeom>
            <a:avLst/>
            <a:gdLst/>
            <a:ahLst/>
            <a:cxnLst/>
            <a:rect l="l" t="t" r="r" b="b"/>
            <a:pathLst>
              <a:path w="15440150" h="10287000">
                <a:moveTo>
                  <a:pt x="0" y="0"/>
                </a:moveTo>
                <a:lnTo>
                  <a:pt x="15440150" y="0"/>
                </a:lnTo>
                <a:lnTo>
                  <a:pt x="15440150" y="10287000"/>
                </a:lnTo>
                <a:lnTo>
                  <a:pt x="0" y="10287000"/>
                </a:lnTo>
                <a:lnTo>
                  <a:pt x="0" y="0"/>
                </a:lnTo>
                <a:close/>
              </a:path>
            </a:pathLst>
          </a:custGeom>
          <a:blipFill>
            <a:blip r:embed="rId3">
              <a:alphaModFix amt="13000"/>
            </a:blip>
            <a:stretch>
              <a:fillRect/>
            </a:stretch>
          </a:blipFill>
        </p:spPr>
        <p:txBody>
          <a:bodyPr/>
          <a:lstStyle/>
          <a:p>
            <a:endParaRPr lang="pl-PL"/>
          </a:p>
        </p:txBody>
      </p:sp>
      <p:grpSp>
        <p:nvGrpSpPr>
          <p:cNvPr id="3" name="Group 3"/>
          <p:cNvGrpSpPr/>
          <p:nvPr/>
        </p:nvGrpSpPr>
        <p:grpSpPr>
          <a:xfrm>
            <a:off x="-7318463" y="-2445901"/>
            <a:ext cx="15178802" cy="1517880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12026"/>
              </a:solidFill>
              <a:prstDash val="solid"/>
              <a:miter/>
            </a:ln>
          </p:spPr>
          <p:txBody>
            <a:bodyPr/>
            <a:lstStyle/>
            <a:p>
              <a:endParaRPr lang="pl-PL"/>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1180843">
            <a:off x="-6670022" y="-1797460"/>
            <a:ext cx="13881919" cy="1388191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12026"/>
            </a:solidFill>
          </p:spPr>
          <p:txBody>
            <a:bodyPr/>
            <a:lstStyle/>
            <a:p>
              <a:endParaRPr lang="pl-PL"/>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8955964" y="3688806"/>
            <a:ext cx="8303336" cy="4739759"/>
          </a:xfrm>
          <a:prstGeom prst="rect">
            <a:avLst/>
          </a:prstGeom>
        </p:spPr>
        <p:txBody>
          <a:bodyPr wrap="square" lIns="0" tIns="0" rIns="0" bIns="0" rtlCol="0" anchor="t">
            <a:spAutoFit/>
          </a:bodyPr>
          <a:lstStyle/>
          <a:p>
            <a:pPr algn="just" fontAlgn="base">
              <a:buNone/>
            </a:pPr>
            <a:r>
              <a:rPr lang="ja-JP" sz="28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日本の消費者や企業に対し、仲介業者を介さずに製品やサービスを直接提供する方法です。</a:t>
            </a:r>
            <a:endParaRPr lang="pl-PL" sz="2800" dirty="0">
              <a:effectLst/>
              <a:latin typeface="MS PGothic" panose="020B0600070205080204" pitchFamily="34" charset="-128"/>
              <a:ea typeface="MS PGothic" panose="020B0600070205080204" pitchFamily="34" charset="-128"/>
            </a:endParaRPr>
          </a:p>
          <a:p>
            <a:pPr algn="just" fontAlgn="base">
              <a:buNone/>
            </a:pPr>
            <a:r>
              <a:rPr lang="en-US" sz="28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algn="just" fontAlgn="base">
              <a:buNone/>
            </a:pPr>
            <a:r>
              <a:rPr lang="ja-JP" sz="28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第三者を通さないことで、価格設定、ブランド戦略、顧客対応に関して、完全なコントロールを持つことができます。</a:t>
            </a:r>
            <a:endParaRPr lang="pl-PL" sz="2800" dirty="0">
              <a:effectLst/>
              <a:latin typeface="MS PGothic" panose="020B0600070205080204" pitchFamily="34" charset="-128"/>
              <a:ea typeface="MS PGothic" panose="020B0600070205080204" pitchFamily="34" charset="-128"/>
            </a:endParaRPr>
          </a:p>
          <a:p>
            <a:pPr algn="just" fontAlgn="base">
              <a:buNone/>
            </a:pPr>
            <a:r>
              <a:rPr lang="en-US" sz="28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algn="just" fontAlgn="base">
              <a:buNone/>
            </a:pPr>
            <a:r>
              <a:rPr lang="ja-JP" sz="28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日本市場への参入手段の中でも最もシンプルで、リスクの低い方法のひとつです。</a:t>
            </a:r>
            <a:endParaRPr lang="pl-PL" sz="2800" dirty="0">
              <a:effectLst/>
              <a:latin typeface="MS PGothic" panose="020B0600070205080204" pitchFamily="34" charset="-128"/>
              <a:ea typeface="MS PGothic" panose="020B0600070205080204" pitchFamily="34" charset="-128"/>
            </a:endParaRPr>
          </a:p>
          <a:p>
            <a:pPr algn="just" fontAlgn="base">
              <a:buNone/>
            </a:pPr>
            <a:r>
              <a:rPr lang="en-US" sz="28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algn="just" fontAlgn="base"/>
            <a:r>
              <a:rPr lang="ja-JP" sz="28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現地への投資は不要ですが、複雑な売買契約の交渉が求められます。</a:t>
            </a:r>
            <a:endParaRPr lang="pl-PL" sz="2800" dirty="0">
              <a:effectLst/>
              <a:latin typeface="MS PGothic" panose="020B0600070205080204" pitchFamily="34" charset="-128"/>
              <a:ea typeface="MS PGothic" panose="020B0600070205080204" pitchFamily="34" charset="-128"/>
            </a:endParaRPr>
          </a:p>
        </p:txBody>
      </p:sp>
      <p:sp>
        <p:nvSpPr>
          <p:cNvPr id="13" name="TextBox 13"/>
          <p:cNvSpPr txBox="1"/>
          <p:nvPr/>
        </p:nvSpPr>
        <p:spPr>
          <a:xfrm>
            <a:off x="631201" y="4324350"/>
            <a:ext cx="5165640" cy="846386"/>
          </a:xfrm>
          <a:prstGeom prst="rect">
            <a:avLst/>
          </a:prstGeom>
        </p:spPr>
        <p:txBody>
          <a:bodyPr lIns="0" tIns="0" rIns="0" bIns="0" rtlCol="0" anchor="t">
            <a:spAutoFit/>
          </a:bodyPr>
          <a:lstStyle/>
          <a:p>
            <a:pPr algn="ctr">
              <a:lnSpc>
                <a:spcPts val="6599"/>
              </a:lnSpc>
            </a:pPr>
            <a:r>
              <a:rPr lang="ja-JP" sz="6000" b="1" dirty="0">
                <a:solidFill>
                  <a:schemeClr val="bg1"/>
                </a:solidFill>
                <a:effectLst/>
                <a:latin typeface="MS PGothic" panose="020B0600070205080204" pitchFamily="34" charset="-128"/>
                <a:ea typeface="MS PGothic" panose="020B0600070205080204" pitchFamily="34" charset="-128"/>
                <a:cs typeface="Arial" panose="020B0604020202020204" pitchFamily="34" charset="0"/>
              </a:rPr>
              <a:t>市場参入戦略</a:t>
            </a:r>
            <a:r>
              <a:rPr lang="pl-PL" sz="6000" b="1" dirty="0">
                <a:solidFill>
                  <a:schemeClr val="bg1"/>
                </a:solidFill>
                <a:effectLst/>
                <a:latin typeface="MS PGothic" panose="020B0600070205080204" pitchFamily="34" charset="-128"/>
                <a:ea typeface="MS PGothic" panose="020B0600070205080204" pitchFamily="34" charset="-128"/>
                <a:cs typeface="Arial" panose="020B0604020202020204" pitchFamily="34" charset="0"/>
              </a:rPr>
              <a:t> I</a:t>
            </a:r>
            <a:endParaRPr lang="en-US" sz="6000" dirty="0">
              <a:solidFill>
                <a:schemeClr val="bg1"/>
              </a:solidFill>
              <a:latin typeface="MS PGothic" panose="020B0600070205080204" pitchFamily="34" charset="-128"/>
              <a:ea typeface="MS PGothic" panose="020B0600070205080204" pitchFamily="34" charset="-128"/>
              <a:cs typeface="League Spartan"/>
              <a:sym typeface="League Spartan"/>
            </a:endParaRPr>
          </a:p>
        </p:txBody>
      </p:sp>
      <p:sp>
        <p:nvSpPr>
          <p:cNvPr id="14" name="TextBox 14"/>
          <p:cNvSpPr txBox="1"/>
          <p:nvPr/>
        </p:nvSpPr>
        <p:spPr>
          <a:xfrm>
            <a:off x="8955964" y="2536996"/>
            <a:ext cx="5067459" cy="677108"/>
          </a:xfrm>
          <a:prstGeom prst="rect">
            <a:avLst/>
          </a:prstGeom>
        </p:spPr>
        <p:txBody>
          <a:bodyPr lIns="0" tIns="0" rIns="0" bIns="0" rtlCol="0" anchor="t">
            <a:spAutoFit/>
          </a:bodyPr>
          <a:lstStyle/>
          <a:p>
            <a:r>
              <a:rPr lang="ja-JP" sz="4400" b="1"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直接輸出</a:t>
            </a:r>
            <a:endParaRPr lang="pl-PL" sz="4400" dirty="0">
              <a:effectLst/>
              <a:latin typeface="MS PGothic" panose="020B0600070205080204" pitchFamily="34" charset="-128"/>
              <a:ea typeface="MS PGothic" panose="020B0600070205080204" pitchFamily="34" charset="-128"/>
            </a:endParaRPr>
          </a:p>
        </p:txBody>
      </p:sp>
      <p:sp>
        <p:nvSpPr>
          <p:cNvPr id="15" name="Freeform 15"/>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4"/>
            <a:stretch>
              <a:fillRect/>
            </a:stretch>
          </a:blipFill>
        </p:spPr>
        <p:txBody>
          <a:bodyPr/>
          <a:lstStyle/>
          <a:p>
            <a:endParaRPr lang="pl-P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2847850" y="0"/>
            <a:ext cx="15440150" cy="10287000"/>
          </a:xfrm>
          <a:custGeom>
            <a:avLst/>
            <a:gdLst/>
            <a:ahLst/>
            <a:cxnLst/>
            <a:rect l="l" t="t" r="r" b="b"/>
            <a:pathLst>
              <a:path w="15440150" h="10287000">
                <a:moveTo>
                  <a:pt x="0" y="0"/>
                </a:moveTo>
                <a:lnTo>
                  <a:pt x="15440150" y="0"/>
                </a:lnTo>
                <a:lnTo>
                  <a:pt x="15440150" y="10287000"/>
                </a:lnTo>
                <a:lnTo>
                  <a:pt x="0" y="10287000"/>
                </a:lnTo>
                <a:lnTo>
                  <a:pt x="0" y="0"/>
                </a:lnTo>
                <a:close/>
              </a:path>
            </a:pathLst>
          </a:custGeom>
          <a:blipFill>
            <a:blip r:embed="rId3">
              <a:alphaModFix amt="13000"/>
            </a:blip>
            <a:stretch>
              <a:fillRect/>
            </a:stretch>
          </a:blipFill>
        </p:spPr>
        <p:txBody>
          <a:bodyPr/>
          <a:lstStyle/>
          <a:p>
            <a:endParaRPr lang="pl-PL"/>
          </a:p>
        </p:txBody>
      </p:sp>
      <p:grpSp>
        <p:nvGrpSpPr>
          <p:cNvPr id="3" name="Group 3"/>
          <p:cNvGrpSpPr/>
          <p:nvPr/>
        </p:nvGrpSpPr>
        <p:grpSpPr>
          <a:xfrm>
            <a:off x="-7318463" y="-2445901"/>
            <a:ext cx="15178802" cy="1517880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12026"/>
              </a:solidFill>
              <a:prstDash val="solid"/>
              <a:miter/>
            </a:ln>
          </p:spPr>
          <p:txBody>
            <a:bodyPr/>
            <a:lstStyle/>
            <a:p>
              <a:endParaRPr lang="pl-PL"/>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1180843">
            <a:off x="-6670022" y="-1797460"/>
            <a:ext cx="13881919" cy="1388191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12026"/>
            </a:solidFill>
          </p:spPr>
          <p:txBody>
            <a:bodyPr/>
            <a:lstStyle/>
            <a:p>
              <a:endParaRPr lang="pl-PL"/>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9090591" y="4097603"/>
            <a:ext cx="8168709" cy="4308872"/>
          </a:xfrm>
          <a:prstGeom prst="rect">
            <a:avLst/>
          </a:prstGeom>
        </p:spPr>
        <p:txBody>
          <a:bodyPr wrap="square" lIns="0" tIns="0" rIns="0" bIns="0" rtlCol="0" anchor="t">
            <a:spAutoFit/>
          </a:bodyPr>
          <a:lstStyle/>
          <a:p>
            <a:pPr algn="just" fontAlgn="base">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現地のディストリビューターは、消費者の嗜好、流通チャネル、そして規制基準に関する深い知識を持っています。</a:t>
            </a:r>
            <a:endParaRPr lang="pl-PL" altLang="ja-JP" sz="2800" dirty="0">
              <a:latin typeface="MS PGothic" panose="020B0600070205080204" pitchFamily="34" charset="-128"/>
              <a:ea typeface="MS PGothic" panose="020B0600070205080204" pitchFamily="34" charset="-128"/>
              <a:cs typeface="Arial" panose="020B0604020202020204" pitchFamily="34" charset="0"/>
            </a:endParaRPr>
          </a:p>
          <a:p>
            <a:pPr algn="just" fontAlgn="base">
              <a:buNone/>
            </a:pPr>
            <a:endParaRPr lang="pl-PL" sz="2800" dirty="0">
              <a:effectLst/>
              <a:latin typeface="MS PGothic" panose="020B0600070205080204" pitchFamily="34" charset="-128"/>
              <a:ea typeface="MS PGothic" panose="020B0600070205080204" pitchFamily="34" charset="-128"/>
            </a:endParaRPr>
          </a:p>
          <a:p>
            <a:pPr algn="just" fontAlgn="base">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ディストリビューターは、既存の小売ネットワークへのアクセスを提供できるため、外国企業が市場に参入しやすくなります。</a:t>
            </a:r>
            <a:endParaRPr lang="pl-PL" altLang="ja-JP" sz="2800" dirty="0">
              <a:effectLst/>
              <a:latin typeface="MS PGothic" panose="020B0600070205080204" pitchFamily="34" charset="-128"/>
              <a:ea typeface="MS PGothic" panose="020B0600070205080204" pitchFamily="34" charset="-128"/>
              <a:cs typeface="Arial" panose="020B0604020202020204" pitchFamily="34" charset="0"/>
            </a:endParaRPr>
          </a:p>
          <a:p>
            <a:pPr algn="just" fontAlgn="base">
              <a:buNone/>
            </a:pPr>
            <a:endParaRPr lang="pl-PL" sz="2800" dirty="0">
              <a:effectLst/>
              <a:latin typeface="MS PGothic" panose="020B0600070205080204" pitchFamily="34" charset="-128"/>
              <a:ea typeface="MS PGothic" panose="020B0600070205080204" pitchFamily="34" charset="-128"/>
            </a:endParaRPr>
          </a:p>
          <a:p>
            <a:pPr algn="just" fontAlgn="base"/>
            <a:r>
              <a:rPr lang="ja-JP" sz="2800" dirty="0">
                <a:effectLst/>
                <a:latin typeface="MS PGothic" panose="020B0600070205080204" pitchFamily="34" charset="-128"/>
                <a:ea typeface="MS PGothic" panose="020B0600070205080204" pitchFamily="34" charset="-128"/>
                <a:cs typeface="Arial" panose="020B0604020202020204" pitchFamily="34" charset="0"/>
              </a:rPr>
              <a:t>ディストリビューターシップ契約の複雑な交渉が必要です。</a:t>
            </a:r>
            <a:endParaRPr lang="pl-PL" sz="2800" dirty="0">
              <a:effectLst/>
              <a:latin typeface="MS PGothic" panose="020B0600070205080204" pitchFamily="34" charset="-128"/>
              <a:ea typeface="MS PGothic" panose="020B0600070205080204" pitchFamily="34" charset="-128"/>
            </a:endParaRPr>
          </a:p>
        </p:txBody>
      </p:sp>
      <p:sp>
        <p:nvSpPr>
          <p:cNvPr id="13" name="TextBox 13"/>
          <p:cNvSpPr txBox="1"/>
          <p:nvPr/>
        </p:nvSpPr>
        <p:spPr>
          <a:xfrm>
            <a:off x="9090591" y="2797798"/>
            <a:ext cx="7771607" cy="615553"/>
          </a:xfrm>
          <a:prstGeom prst="rect">
            <a:avLst/>
          </a:prstGeom>
        </p:spPr>
        <p:txBody>
          <a:bodyPr wrap="square" lIns="0" tIns="0" rIns="0" bIns="0" rtlCol="0" anchor="t">
            <a:spAutoFit/>
          </a:bodyPr>
          <a:lstStyle/>
          <a:p>
            <a:pPr algn="l">
              <a:lnSpc>
                <a:spcPts val="4799"/>
              </a:lnSpc>
              <a:spcBef>
                <a:spcPct val="0"/>
              </a:spcBef>
            </a:pPr>
            <a:r>
              <a:rPr lang="ja-JP" sz="4000" b="1"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現地ディストリビューターとの提携</a:t>
            </a:r>
            <a:endParaRPr lang="en-US" sz="4000" b="1" dirty="0">
              <a:solidFill>
                <a:srgbClr val="000000"/>
              </a:solidFill>
              <a:latin typeface="MS PGothic" panose="020B0600070205080204" pitchFamily="34" charset="-128"/>
              <a:ea typeface="MS PGothic" panose="020B0600070205080204" pitchFamily="34" charset="-128"/>
              <a:cs typeface="Open Sauce Bold"/>
              <a:sym typeface="Open Sauce Bold"/>
            </a:endParaRPr>
          </a:p>
        </p:txBody>
      </p:sp>
      <p:sp>
        <p:nvSpPr>
          <p:cNvPr id="14" name="Freeform 14"/>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4"/>
            <a:stretch>
              <a:fillRect/>
            </a:stretch>
          </a:blipFill>
        </p:spPr>
        <p:txBody>
          <a:bodyPr/>
          <a:lstStyle/>
          <a:p>
            <a:endParaRPr lang="pl-PL"/>
          </a:p>
        </p:txBody>
      </p:sp>
      <p:sp>
        <p:nvSpPr>
          <p:cNvPr id="15" name="TextBox 13">
            <a:extLst>
              <a:ext uri="{FF2B5EF4-FFF2-40B4-BE49-F238E27FC236}">
                <a16:creationId xmlns:a16="http://schemas.microsoft.com/office/drawing/2014/main" id="{5A3B33A7-28AD-4051-FE78-A03CF356CE2B}"/>
              </a:ext>
            </a:extLst>
          </p:cNvPr>
          <p:cNvSpPr txBox="1"/>
          <p:nvPr/>
        </p:nvSpPr>
        <p:spPr>
          <a:xfrm>
            <a:off x="631200" y="4324350"/>
            <a:ext cx="5540999" cy="846386"/>
          </a:xfrm>
          <a:prstGeom prst="rect">
            <a:avLst/>
          </a:prstGeom>
        </p:spPr>
        <p:txBody>
          <a:bodyPr wrap="square" lIns="0" tIns="0" rIns="0" bIns="0" rtlCol="0" anchor="t">
            <a:spAutoFit/>
          </a:bodyPr>
          <a:lstStyle/>
          <a:p>
            <a:pPr algn="ctr">
              <a:lnSpc>
                <a:spcPts val="6599"/>
              </a:lnSpc>
            </a:pPr>
            <a:r>
              <a:rPr lang="ja-JP" sz="6000" b="1" dirty="0">
                <a:solidFill>
                  <a:schemeClr val="bg1"/>
                </a:solidFill>
                <a:effectLst/>
                <a:latin typeface="MS PGothic" panose="020B0600070205080204" pitchFamily="34" charset="-128"/>
                <a:ea typeface="MS PGothic" panose="020B0600070205080204" pitchFamily="34" charset="-128"/>
                <a:cs typeface="Arial" panose="020B0604020202020204" pitchFamily="34" charset="0"/>
              </a:rPr>
              <a:t>市場参入戦略</a:t>
            </a:r>
            <a:r>
              <a:rPr lang="pl-PL" sz="6000" b="1" dirty="0">
                <a:solidFill>
                  <a:schemeClr val="bg1"/>
                </a:solidFill>
                <a:effectLst/>
                <a:latin typeface="MS PGothic" panose="020B0600070205080204" pitchFamily="34" charset="-128"/>
                <a:ea typeface="MS PGothic" panose="020B0600070205080204" pitchFamily="34" charset="-128"/>
                <a:cs typeface="Arial" panose="020B0604020202020204" pitchFamily="34" charset="0"/>
              </a:rPr>
              <a:t> II</a:t>
            </a:r>
            <a:endParaRPr lang="en-US" sz="6000" dirty="0">
              <a:solidFill>
                <a:schemeClr val="bg1"/>
              </a:solidFill>
              <a:latin typeface="MS PGothic" panose="020B0600070205080204" pitchFamily="34" charset="-128"/>
              <a:ea typeface="MS PGothic" panose="020B0600070205080204" pitchFamily="34" charset="-128"/>
              <a:cs typeface="League Spartan"/>
              <a:sym typeface="League Spart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2847850" y="0"/>
            <a:ext cx="15440150" cy="10287000"/>
          </a:xfrm>
          <a:custGeom>
            <a:avLst/>
            <a:gdLst/>
            <a:ahLst/>
            <a:cxnLst/>
            <a:rect l="l" t="t" r="r" b="b"/>
            <a:pathLst>
              <a:path w="15440150" h="10287000">
                <a:moveTo>
                  <a:pt x="0" y="0"/>
                </a:moveTo>
                <a:lnTo>
                  <a:pt x="15440150" y="0"/>
                </a:lnTo>
                <a:lnTo>
                  <a:pt x="15440150" y="10287000"/>
                </a:lnTo>
                <a:lnTo>
                  <a:pt x="0" y="10287000"/>
                </a:lnTo>
                <a:lnTo>
                  <a:pt x="0" y="0"/>
                </a:lnTo>
                <a:close/>
              </a:path>
            </a:pathLst>
          </a:custGeom>
          <a:blipFill>
            <a:blip r:embed="rId3">
              <a:alphaModFix amt="13000"/>
            </a:blip>
            <a:stretch>
              <a:fillRect/>
            </a:stretch>
          </a:blipFill>
        </p:spPr>
        <p:txBody>
          <a:bodyPr/>
          <a:lstStyle/>
          <a:p>
            <a:endParaRPr lang="pl-PL"/>
          </a:p>
        </p:txBody>
      </p:sp>
      <p:grpSp>
        <p:nvGrpSpPr>
          <p:cNvPr id="3" name="Group 3"/>
          <p:cNvGrpSpPr/>
          <p:nvPr/>
        </p:nvGrpSpPr>
        <p:grpSpPr>
          <a:xfrm>
            <a:off x="-7318463" y="-2445901"/>
            <a:ext cx="15178802" cy="1517880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12026"/>
              </a:solidFill>
              <a:prstDash val="solid"/>
              <a:miter/>
            </a:ln>
          </p:spPr>
          <p:txBody>
            <a:bodyPr/>
            <a:lstStyle/>
            <a:p>
              <a:endParaRPr lang="pl-PL"/>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1180843">
            <a:off x="-6670022" y="-1797460"/>
            <a:ext cx="13881919" cy="1388191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12026"/>
            </a:solidFill>
          </p:spPr>
          <p:txBody>
            <a:bodyPr/>
            <a:lstStyle/>
            <a:p>
              <a:endParaRPr lang="pl-PL"/>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0" name="TextBox 10"/>
          <p:cNvSpPr txBox="1"/>
          <p:nvPr/>
        </p:nvSpPr>
        <p:spPr>
          <a:xfrm>
            <a:off x="9226231" y="3465393"/>
            <a:ext cx="7216515" cy="6032421"/>
          </a:xfrm>
          <a:prstGeom prst="rect">
            <a:avLst/>
          </a:prstGeom>
        </p:spPr>
        <p:txBody>
          <a:bodyPr lIns="0" tIns="0" rIns="0" bIns="0" rtlCol="0" anchor="t">
            <a:spAutoFit/>
          </a:bodyPr>
          <a:lstStyle/>
          <a:p>
            <a:pPr algn="just" fontAlgn="base">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駐在員事務所、支店、子会社</a:t>
            </a:r>
            <a:endParaRPr lang="pl-PL" sz="2800" dirty="0">
              <a:effectLst/>
              <a:latin typeface="MS PGothic" panose="020B0600070205080204" pitchFamily="34" charset="-128"/>
              <a:ea typeface="MS PGothic" panose="020B0600070205080204" pitchFamily="34" charset="-128"/>
            </a:endParaRPr>
          </a:p>
          <a:p>
            <a:pPr algn="just" fontAlgn="base">
              <a:buNone/>
            </a:pPr>
            <a:r>
              <a:rPr lang="pl-PL" sz="2800" dirty="0">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algn="just" fontAlgn="base">
              <a:buNone/>
            </a:pPr>
            <a:r>
              <a:rPr lang="ja-JP" sz="2800" dirty="0">
                <a:effectLst/>
                <a:latin typeface="MS PGothic" panose="020B0600070205080204" pitchFamily="34" charset="-128"/>
                <a:ea typeface="MS PGothic" panose="020B0600070205080204" pitchFamily="34" charset="-128"/>
                <a:cs typeface="Arial" panose="020B0604020202020204" pitchFamily="34" charset="0"/>
              </a:rPr>
              <a:t>日本でのビジネス拡大のために、企業は複数の法的構造から選択できます。</a:t>
            </a:r>
            <a:endParaRPr lang="pl-PL" sz="2800" dirty="0">
              <a:effectLst/>
              <a:latin typeface="MS PGothic" panose="020B0600070205080204" pitchFamily="34" charset="-128"/>
              <a:ea typeface="MS PGothic" panose="020B0600070205080204" pitchFamily="34" charset="-128"/>
            </a:endParaRPr>
          </a:p>
          <a:p>
            <a:pPr algn="just" fontAlgn="base">
              <a:buNone/>
            </a:pPr>
            <a:r>
              <a:rPr lang="en-US" sz="2800" dirty="0">
                <a:effectLst/>
                <a:latin typeface="MS PGothic" panose="020B0600070205080204" pitchFamily="34" charset="-128"/>
                <a:ea typeface="MS PGothic" panose="020B0600070205080204" pitchFamily="34" charset="-128"/>
                <a:cs typeface="Arial" panose="020B0604020202020204" pitchFamily="34" charset="0"/>
              </a:rPr>
              <a:t> </a:t>
            </a:r>
            <a:endParaRPr lang="pl-PL" sz="2800" dirty="0">
              <a:effectLst/>
              <a:latin typeface="MS PGothic" panose="020B0600070205080204" pitchFamily="34" charset="-128"/>
              <a:ea typeface="MS PGothic" panose="020B0600070205080204" pitchFamily="34" charset="-128"/>
            </a:endParaRPr>
          </a:p>
          <a:p>
            <a:pPr marL="342900" lvl="0" indent="-342900" algn="just" fontAlgn="base">
              <a:buSzPts val="1000"/>
              <a:buFont typeface="Symbol" panose="05050102010706020507" pitchFamily="18" charset="2"/>
              <a:buChar char=""/>
              <a:tabLst>
                <a:tab pos="457200" algn="l"/>
              </a:tabLst>
            </a:pPr>
            <a:r>
              <a:rPr lang="ja-JP" sz="2800" dirty="0">
                <a:effectLst/>
                <a:latin typeface="MS PGothic" panose="020B0600070205080204" pitchFamily="34" charset="-128"/>
                <a:ea typeface="MS PGothic" panose="020B0600070205080204" pitchFamily="34" charset="-128"/>
                <a:cs typeface="Arial" panose="020B0604020202020204" pitchFamily="34" charset="0"/>
              </a:rPr>
              <a:t>駐在員事務所</a:t>
            </a:r>
            <a:r>
              <a:rPr lang="pl-PL" sz="2800" dirty="0">
                <a:effectLst/>
                <a:latin typeface="MS PGothic" panose="020B0600070205080204" pitchFamily="34" charset="-128"/>
                <a:ea typeface="MS PGothic" panose="020B0600070205080204" pitchFamily="34" charset="-128"/>
                <a:cs typeface="Arial" panose="020B0604020202020204" pitchFamily="34" charset="0"/>
              </a:rPr>
              <a:t>: </a:t>
            </a:r>
            <a:r>
              <a:rPr lang="ja-JP" sz="2800" dirty="0">
                <a:effectLst/>
                <a:latin typeface="MS PGothic" panose="020B0600070205080204" pitchFamily="34" charset="-128"/>
                <a:ea typeface="MS PGothic" panose="020B0600070205080204" pitchFamily="34" charset="-128"/>
                <a:cs typeface="Arial" panose="020B0604020202020204" pitchFamily="34" charset="0"/>
              </a:rPr>
              <a:t>市場調査や初期の連絡のために最適ですが、直接的な取引は許可されていません。</a:t>
            </a:r>
            <a:endParaRPr lang="pl-PL" sz="2800" dirty="0">
              <a:effectLst/>
              <a:latin typeface="MS PGothic" panose="020B0600070205080204" pitchFamily="34" charset="-128"/>
              <a:ea typeface="MS PGothic" panose="020B0600070205080204" pitchFamily="34" charset="-128"/>
            </a:endParaRPr>
          </a:p>
          <a:p>
            <a:pPr marL="342900" lvl="0" indent="-342900" algn="just" fontAlgn="base">
              <a:buSzPts val="1000"/>
              <a:buFont typeface="Symbol" panose="05050102010706020507" pitchFamily="18" charset="2"/>
              <a:buChar char=""/>
              <a:tabLst>
                <a:tab pos="457200" algn="l"/>
              </a:tabLst>
            </a:pPr>
            <a:r>
              <a:rPr lang="ja-JP" sz="2800" dirty="0">
                <a:effectLst/>
                <a:latin typeface="MS PGothic" panose="020B0600070205080204" pitchFamily="34" charset="-128"/>
                <a:ea typeface="MS PGothic" panose="020B0600070205080204" pitchFamily="34" charset="-128"/>
                <a:cs typeface="Arial" panose="020B0604020202020204" pitchFamily="34" charset="0"/>
              </a:rPr>
              <a:t>支店</a:t>
            </a:r>
            <a:r>
              <a:rPr lang="pl-PL" sz="2800" dirty="0">
                <a:effectLst/>
                <a:latin typeface="MS PGothic" panose="020B0600070205080204" pitchFamily="34" charset="-128"/>
                <a:ea typeface="MS PGothic" panose="020B0600070205080204" pitchFamily="34" charset="-128"/>
                <a:cs typeface="Arial" panose="020B0604020202020204" pitchFamily="34" charset="0"/>
              </a:rPr>
              <a:t>: </a:t>
            </a:r>
            <a:r>
              <a:rPr lang="ja-JP" sz="2800" dirty="0">
                <a:effectLst/>
                <a:latin typeface="MS PGothic" panose="020B0600070205080204" pitchFamily="34" charset="-128"/>
                <a:ea typeface="MS PGothic" panose="020B0600070205080204" pitchFamily="34" charset="-128"/>
                <a:cs typeface="Arial" panose="020B0604020202020204" pitchFamily="34" charset="0"/>
              </a:rPr>
              <a:t>直接的な業務運営が可能ですが、法的には親会社に依存しています。</a:t>
            </a:r>
            <a:endParaRPr lang="pl-PL" sz="2800" dirty="0">
              <a:effectLst/>
              <a:latin typeface="MS PGothic" panose="020B0600070205080204" pitchFamily="34" charset="-128"/>
              <a:ea typeface="MS PGothic" panose="020B0600070205080204" pitchFamily="34" charset="-128"/>
            </a:endParaRPr>
          </a:p>
          <a:p>
            <a:pPr marL="342900" lvl="0" indent="-342900" algn="just" fontAlgn="base">
              <a:buSzPts val="1000"/>
              <a:buFont typeface="Symbol" panose="05050102010706020507" pitchFamily="18" charset="2"/>
              <a:buChar char=""/>
              <a:tabLst>
                <a:tab pos="457200" algn="l"/>
              </a:tabLst>
            </a:pPr>
            <a:r>
              <a:rPr lang="ja-JP" sz="2800" dirty="0">
                <a:effectLst/>
                <a:latin typeface="MS PGothic" panose="020B0600070205080204" pitchFamily="34" charset="-128"/>
                <a:ea typeface="MS PGothic" panose="020B0600070205080204" pitchFamily="34" charset="-128"/>
                <a:cs typeface="Arial" panose="020B0604020202020204" pitchFamily="34" charset="0"/>
              </a:rPr>
              <a:t>子会社</a:t>
            </a:r>
            <a:r>
              <a:rPr lang="en-US" sz="2800" dirty="0">
                <a:effectLst/>
                <a:latin typeface="MS PGothic" panose="020B0600070205080204" pitchFamily="34" charset="-128"/>
                <a:ea typeface="MS PGothic" panose="020B0600070205080204" pitchFamily="34" charset="-128"/>
                <a:cs typeface="Arial" panose="020B0604020202020204" pitchFamily="34" charset="0"/>
              </a:rPr>
              <a:t>: </a:t>
            </a:r>
            <a:r>
              <a:rPr lang="ja-JP" sz="2800" dirty="0">
                <a:effectLst/>
                <a:latin typeface="MS PGothic" panose="020B0600070205080204" pitchFamily="34" charset="-128"/>
                <a:ea typeface="MS PGothic" panose="020B0600070205080204" pitchFamily="34" charset="-128"/>
                <a:cs typeface="Arial" panose="020B0604020202020204" pitchFamily="34" charset="0"/>
              </a:rPr>
              <a:t>完全なコントロールを提供する独立した法人で、より大きな投資が必要ですが、運営の柔軟性と市場での長期的な安定性が得られます。</a:t>
            </a:r>
            <a:endParaRPr lang="pl-PL" sz="2800" dirty="0">
              <a:effectLst/>
              <a:latin typeface="MS PGothic" panose="020B0600070205080204" pitchFamily="34" charset="-128"/>
              <a:ea typeface="MS PGothic" panose="020B0600070205080204" pitchFamily="34" charset="-128"/>
            </a:endParaRPr>
          </a:p>
        </p:txBody>
      </p:sp>
      <p:sp>
        <p:nvSpPr>
          <p:cNvPr id="12" name="TextBox 12"/>
          <p:cNvSpPr txBox="1"/>
          <p:nvPr/>
        </p:nvSpPr>
        <p:spPr>
          <a:xfrm>
            <a:off x="9226231" y="2335480"/>
            <a:ext cx="8914607" cy="615553"/>
          </a:xfrm>
          <a:prstGeom prst="rect">
            <a:avLst/>
          </a:prstGeom>
        </p:spPr>
        <p:txBody>
          <a:bodyPr lIns="0" tIns="0" rIns="0" bIns="0" rtlCol="0" anchor="t">
            <a:spAutoFit/>
          </a:bodyPr>
          <a:lstStyle/>
          <a:p>
            <a:pPr algn="just" fontAlgn="base"/>
            <a:r>
              <a:rPr lang="ja-JP" sz="4000" b="1" dirty="0">
                <a:effectLst/>
                <a:latin typeface="MS PGothic" panose="020B0600070205080204" pitchFamily="34" charset="-128"/>
                <a:ea typeface="MS PGothic" panose="020B0600070205080204" pitchFamily="34" charset="-128"/>
                <a:cs typeface="Arial" panose="020B0604020202020204" pitchFamily="34" charset="0"/>
              </a:rPr>
              <a:t>現地拠点の設立</a:t>
            </a:r>
            <a:endParaRPr lang="pl-PL" sz="4000" dirty="0">
              <a:effectLst/>
              <a:latin typeface="MS PGothic" panose="020B0600070205080204" pitchFamily="34" charset="-128"/>
              <a:ea typeface="MS PGothic" panose="020B0600070205080204" pitchFamily="34" charset="-128"/>
            </a:endParaRPr>
          </a:p>
        </p:txBody>
      </p:sp>
      <p:sp>
        <p:nvSpPr>
          <p:cNvPr id="13" name="Freeform 13"/>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4"/>
            <a:stretch>
              <a:fillRect/>
            </a:stretch>
          </a:blipFill>
        </p:spPr>
        <p:txBody>
          <a:bodyPr/>
          <a:lstStyle/>
          <a:p>
            <a:endParaRPr lang="pl-PL"/>
          </a:p>
        </p:txBody>
      </p:sp>
      <p:sp>
        <p:nvSpPr>
          <p:cNvPr id="14" name="TextBox 13">
            <a:extLst>
              <a:ext uri="{FF2B5EF4-FFF2-40B4-BE49-F238E27FC236}">
                <a16:creationId xmlns:a16="http://schemas.microsoft.com/office/drawing/2014/main" id="{086A7C69-BC07-9665-73C6-ACEE6F356DDC}"/>
              </a:ext>
            </a:extLst>
          </p:cNvPr>
          <p:cNvSpPr txBox="1"/>
          <p:nvPr/>
        </p:nvSpPr>
        <p:spPr>
          <a:xfrm>
            <a:off x="631200" y="4324350"/>
            <a:ext cx="5540999" cy="846386"/>
          </a:xfrm>
          <a:prstGeom prst="rect">
            <a:avLst/>
          </a:prstGeom>
        </p:spPr>
        <p:txBody>
          <a:bodyPr wrap="square" lIns="0" tIns="0" rIns="0" bIns="0" rtlCol="0" anchor="t">
            <a:spAutoFit/>
          </a:bodyPr>
          <a:lstStyle/>
          <a:p>
            <a:pPr algn="ctr">
              <a:lnSpc>
                <a:spcPts val="6599"/>
              </a:lnSpc>
            </a:pPr>
            <a:r>
              <a:rPr lang="ja-JP" sz="6000" b="1" dirty="0">
                <a:solidFill>
                  <a:schemeClr val="bg1"/>
                </a:solidFill>
                <a:effectLst/>
                <a:latin typeface="MS PGothic" panose="020B0600070205080204" pitchFamily="34" charset="-128"/>
                <a:ea typeface="MS PGothic" panose="020B0600070205080204" pitchFamily="34" charset="-128"/>
                <a:cs typeface="Arial" panose="020B0604020202020204" pitchFamily="34" charset="0"/>
              </a:rPr>
              <a:t>市場参入戦略</a:t>
            </a:r>
            <a:r>
              <a:rPr lang="pl-PL" sz="6000" b="1" dirty="0">
                <a:solidFill>
                  <a:schemeClr val="bg1"/>
                </a:solidFill>
                <a:effectLst/>
                <a:latin typeface="MS PGothic" panose="020B0600070205080204" pitchFamily="34" charset="-128"/>
                <a:ea typeface="MS PGothic" panose="020B0600070205080204" pitchFamily="34" charset="-128"/>
                <a:cs typeface="Arial" panose="020B0604020202020204" pitchFamily="34" charset="0"/>
              </a:rPr>
              <a:t> III</a:t>
            </a:r>
            <a:endParaRPr lang="en-US" sz="6000" dirty="0">
              <a:solidFill>
                <a:schemeClr val="bg1"/>
              </a:solidFill>
              <a:latin typeface="MS PGothic" panose="020B0600070205080204" pitchFamily="34" charset="-128"/>
              <a:ea typeface="MS PGothic" panose="020B0600070205080204" pitchFamily="34" charset="-128"/>
              <a:cs typeface="League Spartan"/>
              <a:sym typeface="League Spart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2847850" y="0"/>
            <a:ext cx="15440150" cy="10287000"/>
          </a:xfrm>
          <a:custGeom>
            <a:avLst/>
            <a:gdLst/>
            <a:ahLst/>
            <a:cxnLst/>
            <a:rect l="l" t="t" r="r" b="b"/>
            <a:pathLst>
              <a:path w="15440150" h="10287000">
                <a:moveTo>
                  <a:pt x="0" y="0"/>
                </a:moveTo>
                <a:lnTo>
                  <a:pt x="15440150" y="0"/>
                </a:lnTo>
                <a:lnTo>
                  <a:pt x="15440150" y="10287000"/>
                </a:lnTo>
                <a:lnTo>
                  <a:pt x="0" y="10287000"/>
                </a:lnTo>
                <a:lnTo>
                  <a:pt x="0" y="0"/>
                </a:lnTo>
                <a:close/>
              </a:path>
            </a:pathLst>
          </a:custGeom>
          <a:blipFill>
            <a:blip r:embed="rId3">
              <a:alphaModFix amt="13000"/>
            </a:blip>
            <a:stretch>
              <a:fillRect/>
            </a:stretch>
          </a:blipFill>
        </p:spPr>
        <p:txBody>
          <a:bodyPr/>
          <a:lstStyle/>
          <a:p>
            <a:endParaRPr lang="pl-PL"/>
          </a:p>
        </p:txBody>
      </p:sp>
      <p:grpSp>
        <p:nvGrpSpPr>
          <p:cNvPr id="3" name="Group 3"/>
          <p:cNvGrpSpPr/>
          <p:nvPr/>
        </p:nvGrpSpPr>
        <p:grpSpPr>
          <a:xfrm>
            <a:off x="-7318463" y="-2445901"/>
            <a:ext cx="15178802" cy="1517880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12026"/>
              </a:solidFill>
              <a:prstDash val="solid"/>
              <a:miter/>
            </a:ln>
          </p:spPr>
          <p:txBody>
            <a:bodyPr/>
            <a:lstStyle/>
            <a:p>
              <a:endParaRPr lang="pl-PL"/>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1180843">
            <a:off x="-6670022" y="-1797460"/>
            <a:ext cx="13881919" cy="1388191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12026"/>
            </a:solidFill>
          </p:spPr>
          <p:txBody>
            <a:bodyPr/>
            <a:lstStyle/>
            <a:p>
              <a:endParaRPr lang="pl-PL"/>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8967322" y="4323875"/>
            <a:ext cx="8565140" cy="5170646"/>
          </a:xfrm>
          <a:prstGeom prst="rect">
            <a:avLst/>
          </a:prstGeom>
        </p:spPr>
        <p:txBody>
          <a:bodyPr wrap="square" lIns="0" tIns="0" rIns="0" bIns="0" rtlCol="0" anchor="t">
            <a:spAutoFit/>
          </a:bodyPr>
          <a:lstStyle/>
          <a:p>
            <a:pPr>
              <a:buNone/>
            </a:pPr>
            <a:r>
              <a:rPr lang="ja-JP"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ポーランドに拠点を持つ、</a:t>
            </a:r>
            <a:r>
              <a:rPr lang="en-US"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e</a:t>
            </a:r>
            <a:r>
              <a:rPr lang="ja-JP"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コマースに必要な機器を供給する企業は、日本でディストリビューターを通じて代表されていました。</a:t>
            </a:r>
            <a:endParaRPr lang="pl-PL" sz="2400" dirty="0">
              <a:effectLst/>
              <a:latin typeface="MS PGothic" panose="020B0600070205080204" pitchFamily="34" charset="-128"/>
              <a:ea typeface="MS PGothic" panose="020B0600070205080204" pitchFamily="34" charset="-128"/>
            </a:endParaRPr>
          </a:p>
          <a:p>
            <a:pPr>
              <a:buNone/>
            </a:pPr>
            <a:r>
              <a:rPr lang="en-US"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 </a:t>
            </a:r>
            <a:endParaRPr lang="pl-PL" sz="2400" dirty="0">
              <a:effectLst/>
              <a:latin typeface="MS PGothic" panose="020B0600070205080204" pitchFamily="34" charset="-128"/>
              <a:ea typeface="MS PGothic" panose="020B0600070205080204" pitchFamily="34" charset="-128"/>
            </a:endParaRPr>
          </a:p>
          <a:p>
            <a:pPr>
              <a:buNone/>
            </a:pPr>
            <a:r>
              <a:rPr lang="ja-JP"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ディストリビューターは、ポーランド企業の期待に応えました。</a:t>
            </a:r>
            <a:endParaRPr lang="pl-PL" sz="2400" dirty="0">
              <a:effectLst/>
              <a:latin typeface="MS PGothic" panose="020B0600070205080204" pitchFamily="34" charset="-128"/>
              <a:ea typeface="MS PGothic" panose="020B0600070205080204" pitchFamily="34" charset="-128"/>
            </a:endParaRPr>
          </a:p>
          <a:p>
            <a:pPr>
              <a:buNone/>
            </a:pPr>
            <a:r>
              <a:rPr lang="en-US"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 </a:t>
            </a:r>
            <a:endParaRPr lang="pl-PL" sz="2400" dirty="0">
              <a:effectLst/>
              <a:latin typeface="MS PGothic" panose="020B0600070205080204" pitchFamily="34" charset="-128"/>
              <a:ea typeface="MS PGothic" panose="020B0600070205080204" pitchFamily="34" charset="-128"/>
            </a:endParaRPr>
          </a:p>
          <a:p>
            <a:pPr>
              <a:buNone/>
            </a:pPr>
            <a:r>
              <a:rPr lang="ja-JP"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ポーランド企業は市場調査を依頼し、その結果、ディストリビューターが使用していた方法とは異なる方法で製品の販売を行う方がより効果的であることが分かりました。</a:t>
            </a:r>
            <a:endParaRPr lang="pl-PL" sz="2400" dirty="0">
              <a:effectLst/>
              <a:latin typeface="MS PGothic" panose="020B0600070205080204" pitchFamily="34" charset="-128"/>
              <a:ea typeface="MS PGothic" panose="020B0600070205080204" pitchFamily="34" charset="-128"/>
            </a:endParaRPr>
          </a:p>
          <a:p>
            <a:pPr>
              <a:buNone/>
            </a:pPr>
            <a:r>
              <a:rPr lang="en-US"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 </a:t>
            </a:r>
            <a:endParaRPr lang="pl-PL" sz="2400" dirty="0">
              <a:effectLst/>
              <a:latin typeface="MS PGothic" panose="020B0600070205080204" pitchFamily="34" charset="-128"/>
              <a:ea typeface="MS PGothic" panose="020B0600070205080204" pitchFamily="34" charset="-128"/>
            </a:endParaRPr>
          </a:p>
          <a:p>
            <a:pPr>
              <a:buNone/>
            </a:pPr>
            <a:r>
              <a:rPr lang="ja-JP"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私たちの法律事務所は、東京に拠点を持つ法律事務所とともに、ポーランド企業の子会社を設立しました。</a:t>
            </a:r>
            <a:endParaRPr lang="pl-PL" sz="2400" dirty="0">
              <a:effectLst/>
              <a:latin typeface="MS PGothic" panose="020B0600070205080204" pitchFamily="34" charset="-128"/>
              <a:ea typeface="MS PGothic" panose="020B0600070205080204" pitchFamily="34" charset="-128"/>
            </a:endParaRPr>
          </a:p>
          <a:p>
            <a:pPr>
              <a:buNone/>
            </a:pPr>
            <a:r>
              <a:rPr lang="en-US"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 </a:t>
            </a:r>
            <a:endParaRPr lang="pl-PL" sz="2400" dirty="0">
              <a:effectLst/>
              <a:latin typeface="MS PGothic" panose="020B0600070205080204" pitchFamily="34" charset="-128"/>
              <a:ea typeface="MS PGothic" panose="020B0600070205080204" pitchFamily="34" charset="-128"/>
            </a:endParaRPr>
          </a:p>
          <a:p>
            <a:r>
              <a:rPr lang="ja-JP"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その子会社は積極的な営業チームを採用し、初年度にディストリビューターが達成した売上の</a:t>
            </a:r>
            <a:r>
              <a:rPr lang="en-US"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3</a:t>
            </a:r>
            <a:r>
              <a:rPr lang="ja-JP" sz="2400" dirty="0">
                <a:solidFill>
                  <a:srgbClr val="000000"/>
                </a:solidFill>
                <a:effectLst/>
                <a:latin typeface="MS PGothic" panose="020B0600070205080204" pitchFamily="34" charset="-128"/>
                <a:ea typeface="MS PGothic" panose="020B0600070205080204" pitchFamily="34" charset="-128"/>
                <a:cs typeface="Arial" panose="020B0604020202020204" pitchFamily="34" charset="0"/>
              </a:rPr>
              <a:t>倍を達成しました。</a:t>
            </a:r>
            <a:endParaRPr lang="pl-PL" sz="2400" dirty="0">
              <a:effectLst/>
              <a:latin typeface="MS PGothic" panose="020B0600070205080204" pitchFamily="34" charset="-128"/>
              <a:ea typeface="MS PGothic" panose="020B0600070205080204" pitchFamily="34" charset="-128"/>
            </a:endParaRPr>
          </a:p>
        </p:txBody>
      </p:sp>
      <p:sp>
        <p:nvSpPr>
          <p:cNvPr id="12" name="TextBox 12"/>
          <p:cNvSpPr txBox="1"/>
          <p:nvPr/>
        </p:nvSpPr>
        <p:spPr>
          <a:xfrm>
            <a:off x="8927698" y="2365033"/>
            <a:ext cx="7885907" cy="1477328"/>
          </a:xfrm>
          <a:prstGeom prst="rect">
            <a:avLst/>
          </a:prstGeom>
        </p:spPr>
        <p:txBody>
          <a:bodyPr wrap="square" lIns="0" tIns="0" rIns="0" bIns="0" rtlCol="0" anchor="t">
            <a:spAutoFit/>
          </a:bodyPr>
          <a:lstStyle/>
          <a:p>
            <a:r>
              <a:rPr lang="ja-JP" sz="3200" b="1" dirty="0">
                <a:effectLst/>
                <a:latin typeface="MS PGothic" panose="020B0600070205080204" pitchFamily="34" charset="-128"/>
                <a:ea typeface="MS PGothic" panose="020B0600070205080204" pitchFamily="34" charset="-128"/>
                <a:cs typeface="Arial" panose="020B0604020202020204" pitchFamily="34" charset="0"/>
              </a:rPr>
              <a:t>ディストリビューター契約から現地拠点の設立へ </a:t>
            </a:r>
            <a:r>
              <a:rPr lang="pl-PL" sz="3200" b="1" dirty="0">
                <a:effectLst/>
                <a:latin typeface="MS PGothic" panose="020B0600070205080204" pitchFamily="34" charset="-128"/>
                <a:ea typeface="MS PGothic" panose="020B0600070205080204" pitchFamily="34" charset="-128"/>
                <a:cs typeface="Arial" panose="020B0604020202020204" pitchFamily="34" charset="0"/>
              </a:rPr>
              <a:t>– F/K LEGAL</a:t>
            </a:r>
            <a:r>
              <a:rPr lang="ja-JP" sz="3200" b="1" dirty="0">
                <a:effectLst/>
                <a:latin typeface="MS PGothic" panose="020B0600070205080204" pitchFamily="34" charset="-128"/>
                <a:ea typeface="MS PGothic" panose="020B0600070205080204" pitchFamily="34" charset="-128"/>
                <a:cs typeface="Arial" panose="020B0604020202020204" pitchFamily="34" charset="0"/>
              </a:rPr>
              <a:t>（フォルタク＆カラシンスキ法律事務）の実例</a:t>
            </a:r>
            <a:endParaRPr lang="pl-PL" sz="3200" dirty="0">
              <a:effectLst/>
              <a:latin typeface="MS PGothic" panose="020B0600070205080204" pitchFamily="34" charset="-128"/>
              <a:ea typeface="MS PGothic" panose="020B0600070205080204" pitchFamily="34" charset="-128"/>
            </a:endParaRPr>
          </a:p>
        </p:txBody>
      </p:sp>
      <p:sp>
        <p:nvSpPr>
          <p:cNvPr id="16" name="Freeform 16"/>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4"/>
            <a:stretch>
              <a:fillRect/>
            </a:stretch>
          </a:blipFill>
        </p:spPr>
        <p:txBody>
          <a:bodyPr/>
          <a:lstStyle/>
          <a:p>
            <a:endParaRPr lang="pl-PL"/>
          </a:p>
        </p:txBody>
      </p:sp>
      <p:sp>
        <p:nvSpPr>
          <p:cNvPr id="17" name="TextBox 13">
            <a:extLst>
              <a:ext uri="{FF2B5EF4-FFF2-40B4-BE49-F238E27FC236}">
                <a16:creationId xmlns:a16="http://schemas.microsoft.com/office/drawing/2014/main" id="{B038F0E9-48B5-A6B0-D059-7D2E866EC1E2}"/>
              </a:ext>
            </a:extLst>
          </p:cNvPr>
          <p:cNvSpPr txBox="1"/>
          <p:nvPr/>
        </p:nvSpPr>
        <p:spPr>
          <a:xfrm>
            <a:off x="631200" y="4324350"/>
            <a:ext cx="5540999" cy="846386"/>
          </a:xfrm>
          <a:prstGeom prst="rect">
            <a:avLst/>
          </a:prstGeom>
        </p:spPr>
        <p:txBody>
          <a:bodyPr wrap="square" lIns="0" tIns="0" rIns="0" bIns="0" rtlCol="0" anchor="t">
            <a:spAutoFit/>
          </a:bodyPr>
          <a:lstStyle/>
          <a:p>
            <a:pPr algn="ctr">
              <a:lnSpc>
                <a:spcPts val="6599"/>
              </a:lnSpc>
            </a:pPr>
            <a:r>
              <a:rPr lang="ja-JP" sz="6000" b="1" dirty="0">
                <a:solidFill>
                  <a:schemeClr val="bg1"/>
                </a:solidFill>
                <a:effectLst/>
                <a:latin typeface="MS PGothic" panose="020B0600070205080204" pitchFamily="34" charset="-128"/>
                <a:ea typeface="MS PGothic" panose="020B0600070205080204" pitchFamily="34" charset="-128"/>
                <a:cs typeface="Arial" panose="020B0604020202020204" pitchFamily="34" charset="0"/>
              </a:rPr>
              <a:t>市場参入戦略</a:t>
            </a:r>
            <a:r>
              <a:rPr lang="pl-PL" sz="6000" b="1" dirty="0">
                <a:solidFill>
                  <a:schemeClr val="bg1"/>
                </a:solidFill>
                <a:effectLst/>
                <a:latin typeface="MS PGothic" panose="020B0600070205080204" pitchFamily="34" charset="-128"/>
                <a:ea typeface="MS PGothic" panose="020B0600070205080204" pitchFamily="34" charset="-128"/>
                <a:cs typeface="Arial" panose="020B0604020202020204" pitchFamily="34" charset="0"/>
              </a:rPr>
              <a:t> IV</a:t>
            </a:r>
            <a:endParaRPr lang="en-US" sz="6000" dirty="0">
              <a:solidFill>
                <a:schemeClr val="bg1"/>
              </a:solidFill>
              <a:latin typeface="MS PGothic" panose="020B0600070205080204" pitchFamily="34" charset="-128"/>
              <a:ea typeface="MS PGothic" panose="020B0600070205080204" pitchFamily="34" charset="-128"/>
              <a:cs typeface="League Spartan"/>
              <a:sym typeface="League Spart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8999"/>
            </a:blip>
            <a:stretch>
              <a:fillRect t="-9277" b="-9277"/>
            </a:stretch>
          </a:blipFill>
        </p:spPr>
        <p:txBody>
          <a:bodyPr/>
          <a:lstStyle/>
          <a:p>
            <a:endParaRPr lang="pl-PL"/>
          </a:p>
        </p:txBody>
      </p:sp>
      <p:sp>
        <p:nvSpPr>
          <p:cNvPr id="3" name="TextBox 3"/>
          <p:cNvSpPr txBox="1"/>
          <p:nvPr/>
        </p:nvSpPr>
        <p:spPr>
          <a:xfrm>
            <a:off x="1828800" y="3631125"/>
            <a:ext cx="10764987" cy="3877985"/>
          </a:xfrm>
          <a:prstGeom prst="rect">
            <a:avLst/>
          </a:prstGeom>
        </p:spPr>
        <p:txBody>
          <a:bodyPr lIns="0" tIns="0" rIns="0" bIns="0" rtlCol="0" anchor="t">
            <a:spAutoFit/>
          </a:bodyPr>
          <a:lstStyle/>
          <a:p>
            <a:pPr marL="571500" indent="-571500">
              <a:buFont typeface="Arial" panose="020B0604020202020204" pitchFamily="34" charset="0"/>
              <a:buChar char="•"/>
            </a:pPr>
            <a:r>
              <a:rPr lang="ja-JP" sz="3600" dirty="0">
                <a:effectLst/>
                <a:latin typeface="MS PGothic" panose="020B0600070205080204" pitchFamily="34" charset="-128"/>
                <a:ea typeface="MS PGothic" panose="020B0600070205080204" pitchFamily="34" charset="-128"/>
                <a:cs typeface="Arial" panose="020B0604020202020204" pitchFamily="34" charset="0"/>
              </a:rPr>
              <a:t>市場調査</a:t>
            </a:r>
            <a:endParaRPr lang="pl-PL" sz="3600" dirty="0">
              <a:effectLst/>
              <a:latin typeface="MS PGothic" panose="020B0600070205080204" pitchFamily="34" charset="-128"/>
              <a:ea typeface="MS PGothic" panose="020B0600070205080204" pitchFamily="34" charset="-128"/>
            </a:endParaRPr>
          </a:p>
          <a:p>
            <a:pPr marL="571500" indent="-571500" algn="just" fontAlgn="base">
              <a:buFont typeface="Arial" panose="020B0604020202020204" pitchFamily="34" charset="0"/>
              <a:buChar char="•"/>
            </a:pPr>
            <a:r>
              <a:rPr lang="ja-JP" sz="3600" dirty="0">
                <a:effectLst/>
                <a:latin typeface="MS PGothic" panose="020B0600070205080204" pitchFamily="34" charset="-128"/>
                <a:ea typeface="MS PGothic" panose="020B0600070205080204" pitchFamily="34" charset="-128"/>
                <a:cs typeface="Arial" panose="020B0604020202020204" pitchFamily="34" charset="0"/>
              </a:rPr>
              <a:t>法的関与の種類</a:t>
            </a:r>
            <a:endParaRPr lang="pl-PL" sz="3600" dirty="0">
              <a:effectLst/>
              <a:latin typeface="MS PGothic" panose="020B0600070205080204" pitchFamily="34" charset="-128"/>
              <a:ea typeface="MS PGothic" panose="020B0600070205080204" pitchFamily="34" charset="-128"/>
            </a:endParaRPr>
          </a:p>
          <a:p>
            <a:pPr marL="571500" indent="-571500" algn="just" fontAlgn="base">
              <a:buFont typeface="Arial" panose="020B0604020202020204" pitchFamily="34" charset="0"/>
              <a:buChar char="•"/>
            </a:pPr>
            <a:r>
              <a:rPr lang="ja-JP" sz="3600" dirty="0">
                <a:effectLst/>
                <a:latin typeface="MS PGothic" panose="020B0600070205080204" pitchFamily="34" charset="-128"/>
                <a:ea typeface="MS PGothic" panose="020B0600070205080204" pitchFamily="34" charset="-128"/>
                <a:cs typeface="Arial" panose="020B0604020202020204" pitchFamily="34" charset="0"/>
              </a:rPr>
              <a:t>言語の適応</a:t>
            </a:r>
            <a:endParaRPr lang="pl-PL" sz="3600" dirty="0">
              <a:effectLst/>
              <a:latin typeface="MS PGothic" panose="020B0600070205080204" pitchFamily="34" charset="-128"/>
              <a:ea typeface="MS PGothic" panose="020B0600070205080204" pitchFamily="34" charset="-128"/>
            </a:endParaRPr>
          </a:p>
          <a:p>
            <a:pPr marL="571500" indent="-571500" algn="just" fontAlgn="base">
              <a:buFont typeface="Arial" panose="020B0604020202020204" pitchFamily="34" charset="0"/>
              <a:buChar char="•"/>
            </a:pPr>
            <a:r>
              <a:rPr lang="ja-JP" sz="3600" dirty="0">
                <a:effectLst/>
                <a:latin typeface="MS PGothic" panose="020B0600070205080204" pitchFamily="34" charset="-128"/>
                <a:ea typeface="MS PGothic" panose="020B0600070205080204" pitchFamily="34" charset="-128"/>
                <a:cs typeface="Arial" panose="020B0604020202020204" pitchFamily="34" charset="0"/>
              </a:rPr>
              <a:t>製品の変更</a:t>
            </a:r>
            <a:endParaRPr lang="pl-PL" sz="3600" dirty="0">
              <a:effectLst/>
              <a:latin typeface="MS PGothic" panose="020B0600070205080204" pitchFamily="34" charset="-128"/>
              <a:ea typeface="MS PGothic" panose="020B0600070205080204" pitchFamily="34" charset="-128"/>
            </a:endParaRPr>
          </a:p>
          <a:p>
            <a:pPr marL="571500" indent="-571500" algn="just" fontAlgn="base">
              <a:buFont typeface="Arial" panose="020B0604020202020204" pitchFamily="34" charset="0"/>
              <a:buChar char="•"/>
            </a:pPr>
            <a:r>
              <a:rPr lang="ja-JP" sz="3600" dirty="0">
                <a:effectLst/>
                <a:latin typeface="MS PGothic" panose="020B0600070205080204" pitchFamily="34" charset="-128"/>
                <a:ea typeface="MS PGothic" panose="020B0600070205080204" pitchFamily="34" charset="-128"/>
                <a:cs typeface="Arial" panose="020B0604020202020204" pitchFamily="34" charset="0"/>
              </a:rPr>
              <a:t>現地基準の遵守</a:t>
            </a:r>
            <a:endParaRPr lang="pl-PL" sz="3600" dirty="0">
              <a:effectLst/>
              <a:latin typeface="MS PGothic" panose="020B0600070205080204" pitchFamily="34" charset="-128"/>
              <a:ea typeface="MS PGothic" panose="020B0600070205080204" pitchFamily="34" charset="-128"/>
            </a:endParaRPr>
          </a:p>
          <a:p>
            <a:pPr marL="571500" indent="-571500" algn="just" fontAlgn="base">
              <a:buFont typeface="Arial" panose="020B0604020202020204" pitchFamily="34" charset="0"/>
              <a:buChar char="•"/>
            </a:pPr>
            <a:r>
              <a:rPr lang="ja-JP" sz="3600" dirty="0">
                <a:effectLst/>
                <a:latin typeface="MS PGothic" panose="020B0600070205080204" pitchFamily="34" charset="-128"/>
                <a:ea typeface="MS PGothic" panose="020B0600070205080204" pitchFamily="34" charset="-128"/>
                <a:cs typeface="Arial" panose="020B0604020202020204" pitchFamily="34" charset="0"/>
              </a:rPr>
              <a:t>定期的なコミュニケーションと訪問</a:t>
            </a:r>
            <a:endParaRPr lang="pl-PL" sz="3600" dirty="0">
              <a:effectLst/>
              <a:latin typeface="MS PGothic" panose="020B0600070205080204" pitchFamily="34" charset="-128"/>
              <a:ea typeface="MS PGothic" panose="020B0600070205080204" pitchFamily="34" charset="-128"/>
            </a:endParaRPr>
          </a:p>
          <a:p>
            <a:pPr marL="571500" indent="-571500" algn="just" fontAlgn="base">
              <a:buFont typeface="Arial" panose="020B0604020202020204" pitchFamily="34" charset="0"/>
              <a:buChar char="•"/>
            </a:pPr>
            <a:r>
              <a:rPr lang="ja-JP" sz="3600" dirty="0">
                <a:effectLst/>
                <a:latin typeface="MS PGothic" panose="020B0600070205080204" pitchFamily="34" charset="-128"/>
                <a:ea typeface="MS PGothic" panose="020B0600070205080204" pitchFamily="34" charset="-128"/>
                <a:cs typeface="Arial" panose="020B0604020202020204" pitchFamily="34" charset="0"/>
              </a:rPr>
              <a:t>日本のビジネス倫理の遵守</a:t>
            </a:r>
            <a:endParaRPr lang="pl-PL" sz="3600" dirty="0">
              <a:effectLst/>
              <a:latin typeface="MS PGothic" panose="020B0600070205080204" pitchFamily="34" charset="-128"/>
              <a:ea typeface="MS PGothic" panose="020B0600070205080204" pitchFamily="34" charset="-128"/>
            </a:endParaRPr>
          </a:p>
        </p:txBody>
      </p:sp>
      <p:sp>
        <p:nvSpPr>
          <p:cNvPr id="4" name="Freeform 4"/>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4"/>
            <a:stretch>
              <a:fillRect/>
            </a:stretch>
          </a:blipFill>
        </p:spPr>
        <p:txBody>
          <a:bodyPr/>
          <a:lstStyle/>
          <a:p>
            <a:endParaRPr lang="pl-PL"/>
          </a:p>
        </p:txBody>
      </p:sp>
      <p:sp>
        <p:nvSpPr>
          <p:cNvPr id="5" name="Freeform 5"/>
          <p:cNvSpPr/>
          <p:nvPr/>
        </p:nvSpPr>
        <p:spPr>
          <a:xfrm>
            <a:off x="10900147" y="2619344"/>
            <a:ext cx="5901549" cy="5901549"/>
          </a:xfrm>
          <a:custGeom>
            <a:avLst/>
            <a:gdLst/>
            <a:ahLst/>
            <a:cxnLst/>
            <a:rect l="l" t="t" r="r" b="b"/>
            <a:pathLst>
              <a:path w="5901549" h="5901549">
                <a:moveTo>
                  <a:pt x="0" y="0"/>
                </a:moveTo>
                <a:lnTo>
                  <a:pt x="5901549" y="0"/>
                </a:lnTo>
                <a:lnTo>
                  <a:pt x="5901549" y="5901549"/>
                </a:lnTo>
                <a:lnTo>
                  <a:pt x="0" y="59015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
        <p:nvSpPr>
          <p:cNvPr id="6" name="TextBox 6"/>
          <p:cNvSpPr txBox="1"/>
          <p:nvPr/>
        </p:nvSpPr>
        <p:spPr>
          <a:xfrm>
            <a:off x="1486304" y="2619342"/>
            <a:ext cx="10764987" cy="615553"/>
          </a:xfrm>
          <a:prstGeom prst="rect">
            <a:avLst/>
          </a:prstGeom>
        </p:spPr>
        <p:txBody>
          <a:bodyPr lIns="0" tIns="0" rIns="0" bIns="0" rtlCol="0" anchor="t">
            <a:spAutoFit/>
          </a:bodyPr>
          <a:lstStyle/>
          <a:p>
            <a:pPr algn="just">
              <a:lnSpc>
                <a:spcPts val="4800"/>
              </a:lnSpc>
              <a:spcBef>
                <a:spcPct val="0"/>
              </a:spcBef>
            </a:pPr>
            <a:r>
              <a:rPr lang="ja-JP" sz="4800" b="1" dirty="0">
                <a:effectLst/>
                <a:latin typeface="MS PGothic" panose="020B0600070205080204" pitchFamily="34" charset="-128"/>
                <a:ea typeface="MS PGothic" panose="020B0600070205080204" pitchFamily="34" charset="-128"/>
                <a:cs typeface="Arial" panose="020B0604020202020204" pitchFamily="34" charset="0"/>
              </a:rPr>
              <a:t>市場参入戦略</a:t>
            </a:r>
            <a:r>
              <a:rPr lang="pl-PL" sz="4800" b="1" dirty="0">
                <a:effectLst/>
                <a:latin typeface="MS PGothic" panose="020B0600070205080204" pitchFamily="34" charset="-128"/>
                <a:ea typeface="MS PGothic" panose="020B0600070205080204" pitchFamily="34" charset="-128"/>
                <a:cs typeface="Arial" panose="020B0604020202020204" pitchFamily="34" charset="0"/>
              </a:rPr>
              <a:t> - </a:t>
            </a:r>
            <a:r>
              <a:rPr lang="ja-JP" sz="4800" b="1" dirty="0">
                <a:effectLst/>
                <a:latin typeface="MS PGothic" panose="020B0600070205080204" pitchFamily="34" charset="-128"/>
                <a:ea typeface="MS PGothic" panose="020B0600070205080204" pitchFamily="34" charset="-128"/>
                <a:cs typeface="Arial" panose="020B0604020202020204" pitchFamily="34" charset="0"/>
              </a:rPr>
              <a:t>結論</a:t>
            </a:r>
            <a:endParaRPr lang="en-US" sz="4800" dirty="0">
              <a:solidFill>
                <a:srgbClr val="000000"/>
              </a:solidFill>
              <a:latin typeface="MS PGothic" panose="020B0600070205080204" pitchFamily="34" charset="-128"/>
              <a:ea typeface="MS PGothic" panose="020B0600070205080204" pitchFamily="34" charset="-128"/>
              <a:cs typeface="League Spartan"/>
              <a:sym typeface="League Spart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8999"/>
            </a:blip>
            <a:stretch>
              <a:fillRect t="-9277" b="-9277"/>
            </a:stretch>
          </a:blipFill>
        </p:spPr>
        <p:txBody>
          <a:bodyPr/>
          <a:lstStyle/>
          <a:p>
            <a:endParaRPr lang="pl-PL"/>
          </a:p>
        </p:txBody>
      </p:sp>
      <p:sp>
        <p:nvSpPr>
          <p:cNvPr id="3" name="TextBox 3"/>
          <p:cNvSpPr txBox="1"/>
          <p:nvPr/>
        </p:nvSpPr>
        <p:spPr>
          <a:xfrm>
            <a:off x="625350" y="2909546"/>
            <a:ext cx="9488194" cy="5847755"/>
          </a:xfrm>
          <a:prstGeom prst="rect">
            <a:avLst/>
          </a:prstGeom>
        </p:spPr>
        <p:txBody>
          <a:bodyPr wrap="square" lIns="0" tIns="0" rIns="0" bIns="0" rtlCol="0" anchor="t">
            <a:spAutoFit/>
          </a:bodyPr>
          <a:lstStyle/>
          <a:p>
            <a:pPr algn="just"/>
            <a:r>
              <a:rPr lang="en-US" sz="2000" dirty="0">
                <a:solidFill>
                  <a:srgbClr val="000000"/>
                </a:solidFill>
                <a:latin typeface="Open Sauce"/>
                <a:ea typeface="Open Sauce"/>
                <a:cs typeface="Open Sauce"/>
                <a:sym typeface="Open Sauce"/>
              </a:rPr>
              <a:t> </a:t>
            </a:r>
          </a:p>
          <a:p>
            <a:pPr marL="558801" lvl="1" indent="-342900" algn="just">
              <a:buFont typeface="Arial" panose="020B0604020202020204" pitchFamily="34" charset="0"/>
              <a:buChar char="•"/>
            </a:pPr>
            <a:r>
              <a:rPr lang="ja-JP" altLang="en-US" sz="2800" b="1" dirty="0">
                <a:latin typeface="MS PGothic" panose="020B0600070205080204" pitchFamily="34" charset="-128"/>
                <a:ea typeface="MS PGothic" panose="020B0600070205080204" pitchFamily="34" charset="-128"/>
                <a:sym typeface="Arial Bold" charset="0"/>
              </a:rPr>
              <a:t>外国企業の法律サービスを</a:t>
            </a:r>
            <a:r>
              <a:rPr lang="pl-PL" altLang="ja-JP" sz="2800" b="1" dirty="0">
                <a:latin typeface="MS PGothic" panose="020B0600070205080204" pitchFamily="34" charset="-128"/>
                <a:ea typeface="MS PGothic" panose="020B0600070205080204" pitchFamily="34" charset="-128"/>
                <a:sym typeface="Arial Bold" charset="0"/>
              </a:rPr>
              <a:t>20</a:t>
            </a:r>
            <a:r>
              <a:rPr lang="ja-JP" altLang="en-US" sz="2800" b="1" dirty="0">
                <a:latin typeface="MS PGothic" panose="020B0600070205080204" pitchFamily="34" charset="-128"/>
                <a:ea typeface="MS PGothic" panose="020B0600070205080204" pitchFamily="34" charset="-128"/>
                <a:sym typeface="Arial Bold" charset="0"/>
              </a:rPr>
              <a:t>年にわたり提供しています</a:t>
            </a:r>
            <a:endParaRPr lang="pl-PL" altLang="ja-JP" sz="2800" b="1" dirty="0">
              <a:latin typeface="MS PGothic" panose="020B0600070205080204" pitchFamily="34" charset="-128"/>
              <a:ea typeface="MS PGothic" panose="020B0600070205080204" pitchFamily="34" charset="-128"/>
              <a:sym typeface="Arial Bold" charset="0"/>
            </a:endParaRPr>
          </a:p>
          <a:p>
            <a:pPr marL="558801" lvl="1" indent="-342900" algn="just">
              <a:buFont typeface="Arial" panose="020B0604020202020204" pitchFamily="34" charset="0"/>
              <a:buChar char="•"/>
            </a:pPr>
            <a:r>
              <a:rPr lang="ja-JP" altLang="en-US" sz="2800" b="1" dirty="0">
                <a:latin typeface="MS PGothic" panose="020B0600070205080204" pitchFamily="34" charset="-128"/>
                <a:ea typeface="MS PGothic" panose="020B0600070205080204" pitchFamily="34" charset="-128"/>
                <a:sym typeface="Arial Bold" charset="0"/>
              </a:rPr>
              <a:t>ポーランドのワルシャワとウッチに事務所を構えています</a:t>
            </a:r>
            <a:endParaRPr lang="pl-PL" altLang="ja-JP" sz="2800" b="1" dirty="0">
              <a:latin typeface="MS PGothic" panose="020B0600070205080204" pitchFamily="34" charset="-128"/>
              <a:ea typeface="MS PGothic" panose="020B0600070205080204" pitchFamily="34" charset="-128"/>
              <a:sym typeface="Arial Bold" charset="0"/>
            </a:endParaRPr>
          </a:p>
          <a:p>
            <a:pPr marL="558801" lvl="1" indent="-342900" algn="just">
              <a:buFont typeface="Arial" panose="020B0604020202020204" pitchFamily="34" charset="0"/>
              <a:buChar char="•"/>
            </a:pPr>
            <a:r>
              <a:rPr lang="ja-JP" altLang="en-US" sz="2800" b="1" dirty="0">
                <a:latin typeface="MS PGothic" panose="020B0600070205080204" pitchFamily="34" charset="-128"/>
                <a:ea typeface="MS PGothic" panose="020B0600070205080204" pitchFamily="34" charset="-128"/>
                <a:sym typeface="Arial Bold" charset="0"/>
              </a:rPr>
              <a:t>ポーランド中央部ウッチ県の最大の法律事務所です</a:t>
            </a:r>
            <a:endParaRPr lang="pl-PL" altLang="ja-JP" sz="2800" b="1" dirty="0">
              <a:latin typeface="MS PGothic" panose="020B0600070205080204" pitchFamily="34" charset="-128"/>
              <a:ea typeface="MS PGothic" panose="020B0600070205080204" pitchFamily="34" charset="-128"/>
              <a:sym typeface="Arial Bold" charset="0"/>
            </a:endParaRPr>
          </a:p>
          <a:p>
            <a:pPr marL="558801" lvl="1" indent="-342900" algn="just">
              <a:buFont typeface="Arial" panose="020B0604020202020204" pitchFamily="34" charset="0"/>
              <a:buChar char="•"/>
            </a:pPr>
            <a:r>
              <a:rPr lang="en-US" altLang="ja-JP" sz="2800" b="1" dirty="0">
                <a:latin typeface="MS PGothic" panose="020B0600070205080204" pitchFamily="34" charset="-128"/>
                <a:ea typeface="MS PGothic" panose="020B0600070205080204" pitchFamily="34" charset="-128"/>
                <a:sym typeface="Arial Bold" charset="0"/>
              </a:rPr>
              <a:t>2014</a:t>
            </a:r>
            <a:r>
              <a:rPr lang="ja-JP" altLang="en-US" sz="2800" b="1" dirty="0">
                <a:latin typeface="MS PGothic" panose="020B0600070205080204" pitchFamily="34" charset="-128"/>
                <a:ea typeface="MS PGothic" panose="020B0600070205080204" pitchFamily="34" charset="-128"/>
                <a:sym typeface="Arial Bold" charset="0"/>
              </a:rPr>
              <a:t>年よりジャパン・デスクを構え、日系企業の新規投資進出を包括的に日本語でサポートしています</a:t>
            </a:r>
            <a:endParaRPr lang="pl-PL" altLang="ja-JP" sz="2800" b="1" dirty="0">
              <a:latin typeface="MS PGothic" panose="020B0600070205080204" pitchFamily="34" charset="-128"/>
              <a:ea typeface="MS PGothic" panose="020B0600070205080204" pitchFamily="34" charset="-128"/>
              <a:sym typeface="Arial Bold" charset="0"/>
            </a:endParaRPr>
          </a:p>
          <a:p>
            <a:pPr marL="558801" lvl="1" indent="-342900" algn="just">
              <a:buFont typeface="Arial" panose="020B0604020202020204" pitchFamily="34" charset="0"/>
              <a:buChar char="•"/>
            </a:pPr>
            <a:r>
              <a:rPr lang="en-US" altLang="ja-JP" sz="2800" b="1" dirty="0">
                <a:latin typeface="MS PGothic" panose="020B0600070205080204" pitchFamily="34" charset="-128"/>
                <a:ea typeface="MS PGothic" panose="020B0600070205080204" pitchFamily="34" charset="-128"/>
                <a:sym typeface="Arial Bold" charset="0"/>
              </a:rPr>
              <a:t>2010</a:t>
            </a:r>
            <a:r>
              <a:rPr lang="ja-JP" altLang="en-US" sz="2800" b="1" dirty="0">
                <a:latin typeface="MS PGothic" panose="020B0600070205080204" pitchFamily="34" charset="-128"/>
                <a:ea typeface="MS PGothic" panose="020B0600070205080204" pitchFamily="34" charset="-128"/>
                <a:sym typeface="Arial Bold" charset="0"/>
              </a:rPr>
              <a:t>年、</a:t>
            </a:r>
            <a:r>
              <a:rPr lang="en-US" altLang="ja-JP" sz="2800" b="1" dirty="0">
                <a:latin typeface="MS PGothic" panose="020B0600070205080204" pitchFamily="34" charset="-128"/>
                <a:ea typeface="MS PGothic" panose="020B0600070205080204" pitchFamily="34" charset="-128"/>
                <a:sym typeface="Arial Bold" charset="0"/>
              </a:rPr>
              <a:t>2011</a:t>
            </a:r>
            <a:r>
              <a:rPr lang="ja-JP" altLang="en-US" sz="2800" b="1" dirty="0">
                <a:latin typeface="MS PGothic" panose="020B0600070205080204" pitchFamily="34" charset="-128"/>
                <a:ea typeface="MS PGothic" panose="020B0600070205080204" pitchFamily="34" charset="-128"/>
                <a:sym typeface="Arial Bold" charset="0"/>
              </a:rPr>
              <a:t>年、</a:t>
            </a:r>
            <a:r>
              <a:rPr lang="en-US" altLang="ja-JP" sz="2800" b="1" dirty="0">
                <a:latin typeface="MS PGothic" panose="020B0600070205080204" pitchFamily="34" charset="-128"/>
                <a:ea typeface="MS PGothic" panose="020B0600070205080204" pitchFamily="34" charset="-128"/>
                <a:sym typeface="Arial Bold" charset="0"/>
              </a:rPr>
              <a:t>2012</a:t>
            </a:r>
            <a:r>
              <a:rPr lang="ja-JP" altLang="en-US" sz="2800" b="1" dirty="0">
                <a:latin typeface="MS PGothic" panose="020B0600070205080204" pitchFamily="34" charset="-128"/>
                <a:ea typeface="MS PGothic" panose="020B0600070205080204" pitchFamily="34" charset="-128"/>
                <a:sym typeface="Arial Bold" charset="0"/>
              </a:rPr>
              <a:t>年と雑誌</a:t>
            </a:r>
            <a:r>
              <a:rPr lang="en-US" altLang="ja-JP" sz="2800" b="1" dirty="0">
                <a:latin typeface="MS PGothic" panose="020B0600070205080204" pitchFamily="34" charset="-128"/>
                <a:ea typeface="MS PGothic" panose="020B0600070205080204" pitchFamily="34" charset="-128"/>
                <a:sym typeface="Arial Bold" charset="0"/>
              </a:rPr>
              <a:t>Forb</a:t>
            </a:r>
            <a:r>
              <a:rPr lang="pl-PL" altLang="ja-JP" sz="2800" b="1" dirty="0">
                <a:latin typeface="MS PGothic" panose="020B0600070205080204" pitchFamily="34" charset="-128"/>
                <a:ea typeface="MS PGothic" panose="020B0600070205080204" pitchFamily="34" charset="-128"/>
                <a:sym typeface="Arial Bold" charset="0"/>
              </a:rPr>
              <a:t>e</a:t>
            </a:r>
            <a:r>
              <a:rPr lang="en-US" altLang="ja-JP" sz="2800" b="1" dirty="0">
                <a:latin typeface="MS PGothic" panose="020B0600070205080204" pitchFamily="34" charset="-128"/>
                <a:ea typeface="MS PGothic" panose="020B0600070205080204" pitchFamily="34" charset="-128"/>
                <a:sym typeface="Arial Bold" charset="0"/>
              </a:rPr>
              <a:t>s</a:t>
            </a:r>
            <a:r>
              <a:rPr lang="ja-JP" altLang="en-US" sz="2800" b="1" dirty="0">
                <a:latin typeface="MS PGothic" panose="020B0600070205080204" pitchFamily="34" charset="-128"/>
                <a:ea typeface="MS PGothic" panose="020B0600070205080204" pitchFamily="34" charset="-128"/>
                <a:sym typeface="Arial Bold" charset="0"/>
              </a:rPr>
              <a:t>ならびにポーランド弁護士評議会によるコンクールで「革新的な法律事務所賞」を受賞しました（</a:t>
            </a:r>
            <a:r>
              <a:rPr lang="en-US" altLang="ja-JP" sz="2800" b="1" dirty="0">
                <a:latin typeface="MS PGothic" panose="020B0600070205080204" pitchFamily="34" charset="-128"/>
                <a:ea typeface="MS PGothic" panose="020B0600070205080204" pitchFamily="34" charset="-128"/>
                <a:sym typeface="Arial Bold" charset="0"/>
              </a:rPr>
              <a:t>3</a:t>
            </a:r>
            <a:r>
              <a:rPr lang="ja-JP" altLang="en-US" sz="2800" b="1" dirty="0">
                <a:latin typeface="MS PGothic" panose="020B0600070205080204" pitchFamily="34" charset="-128"/>
                <a:ea typeface="MS PGothic" panose="020B0600070205080204" pitchFamily="34" charset="-128"/>
                <a:sym typeface="Arial Bold" charset="0"/>
              </a:rPr>
              <a:t>年連続受賞した唯一の法律事務所です）</a:t>
            </a:r>
            <a:endParaRPr lang="pl-PL" altLang="ja-JP" sz="2800" b="1" dirty="0">
              <a:latin typeface="MS PGothic" panose="020B0600070205080204" pitchFamily="34" charset="-128"/>
              <a:ea typeface="MS PGothic" panose="020B0600070205080204" pitchFamily="34" charset="-128"/>
              <a:sym typeface="Arial Bold" charset="0"/>
            </a:endParaRPr>
          </a:p>
          <a:p>
            <a:pPr marL="558801" lvl="1" indent="-342900" algn="just">
              <a:buFont typeface="Arial" panose="020B0604020202020204" pitchFamily="34" charset="0"/>
              <a:buChar char="•"/>
            </a:pPr>
            <a:r>
              <a:rPr lang="ja-JP" altLang="en-US" sz="2800" b="1" dirty="0">
                <a:latin typeface="MS PGothic" panose="020B0600070205080204" pitchFamily="34" charset="-128"/>
                <a:ea typeface="MS PGothic" panose="020B0600070205080204" pitchFamily="34" charset="-128"/>
                <a:sym typeface="Arial Bold" charset="0"/>
              </a:rPr>
              <a:t>在ポーランド日本商工会、一般財団法人海外投融資情報財団（</a:t>
            </a:r>
            <a:r>
              <a:rPr lang="en-US" altLang="ja-JP" sz="2800" b="1" dirty="0">
                <a:latin typeface="MS PGothic" panose="020B0600070205080204" pitchFamily="34" charset="-128"/>
                <a:ea typeface="MS PGothic" panose="020B0600070205080204" pitchFamily="34" charset="-128"/>
                <a:sym typeface="Arial Bold" charset="0"/>
              </a:rPr>
              <a:t>JOI</a:t>
            </a:r>
            <a:r>
              <a:rPr lang="ja-JP" altLang="en-US" sz="2800" b="1" dirty="0">
                <a:latin typeface="MS PGothic" panose="020B0600070205080204" pitchFamily="34" charset="-128"/>
                <a:ea typeface="MS PGothic" panose="020B0600070205080204" pitchFamily="34" charset="-128"/>
                <a:sym typeface="Arial Bold" charset="0"/>
              </a:rPr>
              <a:t>）の会員です</a:t>
            </a:r>
            <a:endParaRPr lang="pl-PL" altLang="ja-JP" sz="2800" b="1" dirty="0">
              <a:latin typeface="MS PGothic" panose="020B0600070205080204" pitchFamily="34" charset="-128"/>
              <a:ea typeface="MS PGothic" panose="020B0600070205080204" pitchFamily="34" charset="-128"/>
              <a:sym typeface="Arial Bold" charset="0"/>
            </a:endParaRPr>
          </a:p>
          <a:p>
            <a:pPr marL="431801" lvl="1" indent="-215900" algn="just">
              <a:buFont typeface="Arial"/>
              <a:buChar char="•"/>
            </a:pPr>
            <a:endParaRPr lang="pl-PL" sz="2000" dirty="0">
              <a:solidFill>
                <a:srgbClr val="000000"/>
              </a:solidFill>
              <a:latin typeface="Open Sauce"/>
              <a:ea typeface="ＭＳ Ｐゴシック" charset="-128"/>
              <a:cs typeface="Open Sauce"/>
              <a:sym typeface="Arial Bold" charset="0"/>
            </a:endParaRPr>
          </a:p>
          <a:p>
            <a:pPr marL="215901" lvl="1" algn="just"/>
            <a:endParaRPr lang="en-US" sz="2000" dirty="0">
              <a:solidFill>
                <a:srgbClr val="000000"/>
              </a:solidFill>
              <a:latin typeface="Open Sauce"/>
              <a:ea typeface="Open Sauce"/>
              <a:cs typeface="Open Sauce"/>
              <a:sym typeface="Open Sauce"/>
            </a:endParaRPr>
          </a:p>
          <a:p>
            <a:pPr algn="just">
              <a:spcBef>
                <a:spcPct val="0"/>
              </a:spcBef>
            </a:pPr>
            <a:br>
              <a:rPr lang="en-US" altLang="ja-JP" sz="2000" dirty="0">
                <a:latin typeface="Arial Bold" charset="0"/>
                <a:ea typeface="ＭＳ Ｐゴシック" charset="-128"/>
                <a:sym typeface="Arial Bold" charset="0"/>
              </a:rPr>
            </a:br>
            <a:r>
              <a:rPr lang="ja-JP" altLang="en-US" sz="2000" b="1" i="1" dirty="0">
                <a:latin typeface="Arial Bold" charset="0"/>
                <a:ea typeface="ＭＳ Ｐゴシック" charset="-128"/>
                <a:sym typeface="Arial Bold" charset="0"/>
              </a:rPr>
              <a:t>ジャパンデスク開設以来、日系企業の皆様と継続的な協力関係を築いています</a:t>
            </a:r>
            <a:endParaRPr lang="en-US" sz="2000" dirty="0">
              <a:latin typeface="Open Sauce"/>
              <a:ea typeface="Open Sauce"/>
              <a:cs typeface="Open Sauce"/>
              <a:sym typeface="Open Sauce"/>
            </a:endParaRPr>
          </a:p>
        </p:txBody>
      </p:sp>
      <p:sp>
        <p:nvSpPr>
          <p:cNvPr id="4" name="TextBox 4"/>
          <p:cNvSpPr txBox="1"/>
          <p:nvPr/>
        </p:nvSpPr>
        <p:spPr>
          <a:xfrm>
            <a:off x="625350" y="1881323"/>
            <a:ext cx="10983015" cy="539571"/>
          </a:xfrm>
          <a:prstGeom prst="rect">
            <a:avLst/>
          </a:prstGeom>
        </p:spPr>
        <p:txBody>
          <a:bodyPr wrap="square" lIns="0" tIns="0" rIns="0" bIns="0" rtlCol="0" anchor="t">
            <a:spAutoFit/>
          </a:bodyPr>
          <a:lstStyle/>
          <a:p>
            <a:pPr>
              <a:lnSpc>
                <a:spcPts val="4800"/>
              </a:lnSpc>
              <a:spcBef>
                <a:spcPct val="0"/>
              </a:spcBef>
            </a:pPr>
            <a:r>
              <a:rPr lang="en-US" altLang="ja-JP" sz="3600" b="1" dirty="0">
                <a:solidFill>
                  <a:srgbClr val="672B84"/>
                </a:solidFill>
                <a:latin typeface="MS PGothic" panose="020B0600070205080204" pitchFamily="34" charset="-128"/>
                <a:ea typeface="MS PGothic" panose="020B0600070205080204" pitchFamily="34" charset="-128"/>
                <a:sym typeface="Arial Bold" charset="0"/>
              </a:rPr>
              <a:t>F/K Legal </a:t>
            </a:r>
            <a:r>
              <a:rPr lang="ja-JP" altLang="en-US" sz="3600" b="1" dirty="0">
                <a:solidFill>
                  <a:srgbClr val="672B84"/>
                </a:solidFill>
                <a:latin typeface="MS PGothic" panose="020B0600070205080204" pitchFamily="34" charset="-128"/>
                <a:ea typeface="MS PGothic" panose="020B0600070205080204" pitchFamily="34" charset="-128"/>
                <a:sym typeface="Arial Bold" charset="0"/>
              </a:rPr>
              <a:t>フォルタク＆カラシンスキ法律事務所は：</a:t>
            </a:r>
            <a:endParaRPr lang="en-US" sz="3600" dirty="0">
              <a:solidFill>
                <a:srgbClr val="000000"/>
              </a:solidFill>
              <a:latin typeface="MS PGothic" panose="020B0600070205080204" pitchFamily="34" charset="-128"/>
              <a:ea typeface="MS PGothic" panose="020B0600070205080204" pitchFamily="34" charset="-128"/>
              <a:cs typeface="League Spartan"/>
              <a:sym typeface="League Spartan"/>
            </a:endParaRPr>
          </a:p>
        </p:txBody>
      </p:sp>
      <p:sp>
        <p:nvSpPr>
          <p:cNvPr id="5" name="Freeform 5"/>
          <p:cNvSpPr/>
          <p:nvPr/>
        </p:nvSpPr>
        <p:spPr>
          <a:xfrm>
            <a:off x="8661784" y="835317"/>
            <a:ext cx="8199274" cy="12329735"/>
          </a:xfrm>
          <a:custGeom>
            <a:avLst/>
            <a:gdLst/>
            <a:ahLst/>
            <a:cxnLst/>
            <a:rect l="l" t="t" r="r" b="b"/>
            <a:pathLst>
              <a:path w="8199274" h="12329735">
                <a:moveTo>
                  <a:pt x="0" y="0"/>
                </a:moveTo>
                <a:lnTo>
                  <a:pt x="8199274" y="0"/>
                </a:lnTo>
                <a:lnTo>
                  <a:pt x="8199274" y="12329735"/>
                </a:lnTo>
                <a:lnTo>
                  <a:pt x="0" y="12329735"/>
                </a:lnTo>
                <a:lnTo>
                  <a:pt x="0" y="0"/>
                </a:lnTo>
                <a:close/>
              </a:path>
            </a:pathLst>
          </a:custGeom>
          <a:blipFill>
            <a:blip r:embed="rId4"/>
            <a:stretch>
              <a:fillRect/>
            </a:stretch>
          </a:blipFill>
        </p:spPr>
        <p:txBody>
          <a:bodyPr/>
          <a:lstStyle/>
          <a:p>
            <a:endParaRPr lang="pl-PL"/>
          </a:p>
        </p:txBody>
      </p:sp>
      <p:sp>
        <p:nvSpPr>
          <p:cNvPr id="6" name="Freeform 6"/>
          <p:cNvSpPr/>
          <p:nvPr/>
        </p:nvSpPr>
        <p:spPr>
          <a:xfrm>
            <a:off x="12622116" y="1379849"/>
            <a:ext cx="6504084" cy="8907151"/>
          </a:xfrm>
          <a:custGeom>
            <a:avLst/>
            <a:gdLst/>
            <a:ahLst/>
            <a:cxnLst/>
            <a:rect l="l" t="t" r="r" b="b"/>
            <a:pathLst>
              <a:path w="6504084" h="8907151">
                <a:moveTo>
                  <a:pt x="0" y="0"/>
                </a:moveTo>
                <a:lnTo>
                  <a:pt x="6504084" y="0"/>
                </a:lnTo>
                <a:lnTo>
                  <a:pt x="6504084" y="8907151"/>
                </a:lnTo>
                <a:lnTo>
                  <a:pt x="0" y="8907151"/>
                </a:lnTo>
                <a:lnTo>
                  <a:pt x="0" y="0"/>
                </a:lnTo>
                <a:close/>
              </a:path>
            </a:pathLst>
          </a:custGeom>
          <a:blipFill>
            <a:blip r:embed="rId5"/>
            <a:stretch>
              <a:fillRect/>
            </a:stretch>
          </a:blipFill>
        </p:spPr>
        <p:txBody>
          <a:bodyPr/>
          <a:lstStyle/>
          <a:p>
            <a:endParaRPr lang="pl-PL"/>
          </a:p>
        </p:txBody>
      </p:sp>
      <p:sp>
        <p:nvSpPr>
          <p:cNvPr id="7" name="Freeform 7"/>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6"/>
            <a:stretch>
              <a:fillRect/>
            </a:stretch>
          </a:blipFill>
        </p:spPr>
        <p:txBody>
          <a:bodyPr/>
          <a:lstStyle/>
          <a:p>
            <a:endParaRPr lang="pl-PL"/>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Obraz 36" descr="Obraz zawierający tekst, zrzut ekranu, Czcionka, chmura&#10;&#10;Zawartość wygenerowana przez sztuczną inteligencję może być niepoprawna.">
            <a:extLst>
              <a:ext uri="{FF2B5EF4-FFF2-40B4-BE49-F238E27FC236}">
                <a16:creationId xmlns:a16="http://schemas.microsoft.com/office/drawing/2014/main" id="{D9426BE7-2C27-C0A9-5B12-B09CEE7583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5194" y="2566523"/>
            <a:ext cx="4215472" cy="4175107"/>
            <a:chOff x="0" y="0"/>
            <a:chExt cx="820658" cy="812800"/>
          </a:xfrm>
        </p:grpSpPr>
        <p:sp>
          <p:nvSpPr>
            <p:cNvPr id="3" name="Freeform 3"/>
            <p:cNvSpPr/>
            <p:nvPr/>
          </p:nvSpPr>
          <p:spPr>
            <a:xfrm>
              <a:off x="0" y="0"/>
              <a:ext cx="820658" cy="812800"/>
            </a:xfrm>
            <a:custGeom>
              <a:avLst/>
              <a:gdLst/>
              <a:ahLst/>
              <a:cxnLst/>
              <a:rect l="l" t="t" r="r" b="b"/>
              <a:pathLst>
                <a:path w="820658" h="812800">
                  <a:moveTo>
                    <a:pt x="0" y="0"/>
                  </a:moveTo>
                  <a:lnTo>
                    <a:pt x="820658" y="0"/>
                  </a:lnTo>
                  <a:lnTo>
                    <a:pt x="820658" y="812800"/>
                  </a:lnTo>
                  <a:lnTo>
                    <a:pt x="0" y="812800"/>
                  </a:lnTo>
                  <a:close/>
                </a:path>
              </a:pathLst>
            </a:custGeom>
            <a:blipFill>
              <a:blip r:embed="rId3"/>
              <a:stretch>
                <a:fillRect l="-10381" t="-24658" r="-5970" b="-36267"/>
              </a:stretch>
            </a:blipFill>
          </p:spPr>
          <p:txBody>
            <a:bodyPr/>
            <a:lstStyle/>
            <a:p>
              <a:endParaRPr lang="pl-PL"/>
            </a:p>
          </p:txBody>
        </p:sp>
      </p:grpSp>
      <p:sp>
        <p:nvSpPr>
          <p:cNvPr id="4" name="TextBox 4"/>
          <p:cNvSpPr txBox="1"/>
          <p:nvPr/>
        </p:nvSpPr>
        <p:spPr>
          <a:xfrm>
            <a:off x="1535194" y="7003068"/>
            <a:ext cx="3866419" cy="456241"/>
          </a:xfrm>
          <a:prstGeom prst="rect">
            <a:avLst/>
          </a:prstGeom>
        </p:spPr>
        <p:txBody>
          <a:bodyPr lIns="0" tIns="0" rIns="0" bIns="0" rtlCol="0" anchor="t">
            <a:spAutoFit/>
          </a:bodyPr>
          <a:lstStyle/>
          <a:p>
            <a:pPr algn="just">
              <a:lnSpc>
                <a:spcPts val="3727"/>
              </a:lnSpc>
            </a:pPr>
            <a:r>
              <a:rPr lang="en-US" sz="2662" b="1" dirty="0">
                <a:solidFill>
                  <a:srgbClr val="231F20"/>
                </a:solidFill>
                <a:latin typeface="Montserrat Semi-Bold"/>
                <a:ea typeface="Montserrat Semi-Bold"/>
                <a:cs typeface="Montserrat Semi-Bold"/>
                <a:sym typeface="Montserrat Semi-Bold"/>
              </a:rPr>
              <a:t>Sławomir Karasiński</a:t>
            </a:r>
          </a:p>
        </p:txBody>
      </p:sp>
      <p:sp>
        <p:nvSpPr>
          <p:cNvPr id="5" name="TextBox 5"/>
          <p:cNvSpPr txBox="1"/>
          <p:nvPr/>
        </p:nvSpPr>
        <p:spPr>
          <a:xfrm>
            <a:off x="1535194" y="7777397"/>
            <a:ext cx="4266390" cy="1016689"/>
          </a:xfrm>
          <a:prstGeom prst="rect">
            <a:avLst/>
          </a:prstGeom>
        </p:spPr>
        <p:txBody>
          <a:bodyPr lIns="0" tIns="0" rIns="0" bIns="0" rtlCol="0" anchor="t">
            <a:spAutoFit/>
          </a:bodyPr>
          <a:lstStyle/>
          <a:p>
            <a:pPr>
              <a:lnSpc>
                <a:spcPts val="1050"/>
              </a:lnSpc>
              <a:buNone/>
            </a:pPr>
            <a:r>
              <a:rPr lang="ja-JP" altLang="en-US" sz="2000" i="0" dirty="0">
                <a:solidFill>
                  <a:srgbClr val="231F20"/>
                </a:solidFill>
                <a:effectLst/>
                <a:latin typeface="YAFdtQi73Xs 0"/>
              </a:rPr>
              <a:t>スワボミール・カラシンスキ</a:t>
            </a:r>
            <a:endParaRPr lang="ja-JP" altLang="en-US" sz="2000" dirty="0">
              <a:solidFill>
                <a:srgbClr val="231F20"/>
              </a:solidFill>
              <a:effectLst/>
              <a:latin typeface="YAFdtQi73Xs 0"/>
            </a:endParaRPr>
          </a:p>
          <a:p>
            <a:pPr>
              <a:lnSpc>
                <a:spcPct val="150000"/>
              </a:lnSpc>
            </a:pPr>
            <a:r>
              <a:rPr lang="ja-JP" altLang="en-US" sz="2000" i="0" dirty="0">
                <a:solidFill>
                  <a:srgbClr val="231F20"/>
                </a:solidFill>
                <a:effectLst/>
                <a:latin typeface="MS PGothic" panose="020B0600070205080204" pitchFamily="34" charset="-128"/>
                <a:ea typeface="MS PGothic" panose="020B0600070205080204" pitchFamily="34" charset="-128"/>
              </a:rPr>
              <a:t>パートナー弁護士</a:t>
            </a:r>
            <a:endParaRPr lang="pl-PL" altLang="ja-JP" sz="2000" i="0" dirty="0">
              <a:solidFill>
                <a:srgbClr val="231F20"/>
              </a:solidFill>
              <a:effectLst/>
              <a:latin typeface="MS PGothic" panose="020B0600070205080204" pitchFamily="34" charset="-128"/>
              <a:ea typeface="MS PGothic" panose="020B0600070205080204" pitchFamily="34" charset="-128"/>
            </a:endParaRPr>
          </a:p>
          <a:p>
            <a:pPr>
              <a:lnSpc>
                <a:spcPct val="150000"/>
              </a:lnSpc>
            </a:pPr>
            <a:r>
              <a:rPr lang="pl-PL" altLang="ja-JP" sz="2000" dirty="0">
                <a:solidFill>
                  <a:srgbClr val="231F20"/>
                </a:solidFill>
                <a:latin typeface="MS PGothic" panose="020B0600070205080204" pitchFamily="34" charset="-128"/>
                <a:ea typeface="MS PGothic" panose="020B0600070205080204" pitchFamily="34" charset="-128"/>
              </a:rPr>
              <a:t>E: s.karasinski@fandk.com.pl</a:t>
            </a:r>
            <a:endParaRPr lang="ja-JP" altLang="en-US" sz="2000" dirty="0">
              <a:solidFill>
                <a:srgbClr val="231F20"/>
              </a:solidFill>
              <a:effectLst/>
              <a:latin typeface="MS PGothic" panose="020B0600070205080204" pitchFamily="34" charset="-128"/>
              <a:ea typeface="MS PGothic" panose="020B0600070205080204" pitchFamily="34" charset="-128"/>
            </a:endParaRPr>
          </a:p>
        </p:txBody>
      </p:sp>
      <p:grpSp>
        <p:nvGrpSpPr>
          <p:cNvPr id="6" name="Group 6"/>
          <p:cNvGrpSpPr/>
          <p:nvPr/>
        </p:nvGrpSpPr>
        <p:grpSpPr>
          <a:xfrm>
            <a:off x="12442758" y="2566523"/>
            <a:ext cx="4175107" cy="4175107"/>
            <a:chOff x="0" y="0"/>
            <a:chExt cx="812800" cy="812800"/>
          </a:xfrm>
        </p:grpSpPr>
        <p:sp>
          <p:nvSpPr>
            <p:cNvPr id="7" name="Freeform 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a:stretch>
            </a:blipFill>
          </p:spPr>
          <p:txBody>
            <a:bodyPr/>
            <a:lstStyle/>
            <a:p>
              <a:endParaRPr lang="pl-PL"/>
            </a:p>
          </p:txBody>
        </p:sp>
      </p:grpSp>
      <p:grpSp>
        <p:nvGrpSpPr>
          <p:cNvPr id="8" name="Group 8"/>
          <p:cNvGrpSpPr/>
          <p:nvPr/>
        </p:nvGrpSpPr>
        <p:grpSpPr>
          <a:xfrm>
            <a:off x="7010351" y="2566523"/>
            <a:ext cx="4175107" cy="4175107"/>
            <a:chOff x="0" y="0"/>
            <a:chExt cx="812800" cy="812800"/>
          </a:xfrm>
        </p:grpSpPr>
        <p:sp>
          <p:nvSpPr>
            <p:cNvPr id="9" name="Freeform 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a:stretch>
                <a:fillRect l="-19883" t="-19584" r="-22532" b="-94173"/>
              </a:stretch>
            </a:blipFill>
          </p:spPr>
          <p:txBody>
            <a:bodyPr/>
            <a:lstStyle/>
            <a:p>
              <a:endParaRPr lang="pl-PL"/>
            </a:p>
          </p:txBody>
        </p:sp>
      </p:grpSp>
      <p:sp>
        <p:nvSpPr>
          <p:cNvPr id="10" name="TextBox 10"/>
          <p:cNvSpPr txBox="1"/>
          <p:nvPr/>
        </p:nvSpPr>
        <p:spPr>
          <a:xfrm>
            <a:off x="7010351" y="7003068"/>
            <a:ext cx="4175107" cy="439159"/>
          </a:xfrm>
          <a:prstGeom prst="rect">
            <a:avLst/>
          </a:prstGeom>
        </p:spPr>
        <p:txBody>
          <a:bodyPr lIns="0" tIns="0" rIns="0" bIns="0" rtlCol="0" anchor="t">
            <a:spAutoFit/>
          </a:bodyPr>
          <a:lstStyle/>
          <a:p>
            <a:pPr algn="l">
              <a:lnSpc>
                <a:spcPts val="3727"/>
              </a:lnSpc>
            </a:pPr>
            <a:r>
              <a:rPr lang="ja-JP" altLang="en-US" sz="2800" b="1" i="0" dirty="0">
                <a:effectLst/>
              </a:rPr>
              <a:t>岩本　恵理</a:t>
            </a:r>
            <a:endParaRPr lang="en-US" sz="2662" b="1" dirty="0">
              <a:latin typeface="Montserrat Semi-Bold"/>
              <a:ea typeface="Montserrat Semi-Bold"/>
              <a:cs typeface="Montserrat Semi-Bold"/>
              <a:sym typeface="Montserrat Semi-Bold"/>
            </a:endParaRPr>
          </a:p>
        </p:txBody>
      </p:sp>
      <p:sp>
        <p:nvSpPr>
          <p:cNvPr id="11" name="TextBox 11"/>
          <p:cNvSpPr txBox="1"/>
          <p:nvPr/>
        </p:nvSpPr>
        <p:spPr>
          <a:xfrm>
            <a:off x="7010351" y="7777397"/>
            <a:ext cx="4595865" cy="807913"/>
          </a:xfrm>
          <a:prstGeom prst="rect">
            <a:avLst/>
          </a:prstGeom>
        </p:spPr>
        <p:txBody>
          <a:bodyPr lIns="0" tIns="0" rIns="0" bIns="0" rtlCol="0" anchor="t">
            <a:spAutoFit/>
          </a:bodyPr>
          <a:lstStyle/>
          <a:p>
            <a:pPr algn="l">
              <a:lnSpc>
                <a:spcPts val="2118"/>
              </a:lnSpc>
            </a:pPr>
            <a:r>
              <a:rPr lang="ja-JP" altLang="en-US" sz="2000" i="0" dirty="0">
                <a:solidFill>
                  <a:srgbClr val="000000"/>
                </a:solidFill>
                <a:effectLst/>
                <a:latin typeface="MS PGothic" panose="020B0600070205080204" pitchFamily="34" charset="-128"/>
                <a:ea typeface="MS PGothic" panose="020B0600070205080204" pitchFamily="34" charset="-128"/>
              </a:rPr>
              <a:t>ジャパン・デスク長</a:t>
            </a:r>
            <a:endParaRPr lang="en-US" sz="2000" dirty="0">
              <a:solidFill>
                <a:srgbClr val="231F20"/>
              </a:solidFill>
              <a:latin typeface="MS PGothic" panose="020B0600070205080204" pitchFamily="34" charset="-128"/>
              <a:ea typeface="MS PGothic" panose="020B0600070205080204" pitchFamily="34" charset="-128"/>
              <a:cs typeface="Montserrat"/>
              <a:sym typeface="Montserrat"/>
            </a:endParaRPr>
          </a:p>
          <a:p>
            <a:pPr algn="l">
              <a:lnSpc>
                <a:spcPts val="2118"/>
              </a:lnSpc>
            </a:pPr>
            <a:r>
              <a:rPr lang="en-US" sz="2000" dirty="0">
                <a:solidFill>
                  <a:srgbClr val="231F20"/>
                </a:solidFill>
                <a:latin typeface="MS PGothic" panose="020B0600070205080204" pitchFamily="34" charset="-128"/>
                <a:ea typeface="MS PGothic" panose="020B0600070205080204" pitchFamily="34" charset="-128"/>
                <a:cs typeface="Montserrat"/>
                <a:sym typeface="Montserrat"/>
              </a:rPr>
              <a:t>E: e.iwamoto-bukowian@fandk.com.pl</a:t>
            </a:r>
          </a:p>
          <a:p>
            <a:pPr algn="l">
              <a:lnSpc>
                <a:spcPts val="2118"/>
              </a:lnSpc>
            </a:pPr>
            <a:endParaRPr lang="en-US" sz="2000" dirty="0">
              <a:solidFill>
                <a:srgbClr val="231F20"/>
              </a:solidFill>
              <a:latin typeface="MS PGothic" panose="020B0600070205080204" pitchFamily="34" charset="-128"/>
              <a:ea typeface="MS PGothic" panose="020B0600070205080204" pitchFamily="34" charset="-128"/>
              <a:cs typeface="Montserrat"/>
              <a:sym typeface="Montserrat"/>
            </a:endParaRPr>
          </a:p>
        </p:txBody>
      </p:sp>
      <p:sp>
        <p:nvSpPr>
          <p:cNvPr id="12" name="TextBox 12"/>
          <p:cNvSpPr txBox="1"/>
          <p:nvPr/>
        </p:nvSpPr>
        <p:spPr>
          <a:xfrm>
            <a:off x="12486416" y="7003068"/>
            <a:ext cx="3866419" cy="439159"/>
          </a:xfrm>
          <a:prstGeom prst="rect">
            <a:avLst/>
          </a:prstGeom>
        </p:spPr>
        <p:txBody>
          <a:bodyPr lIns="0" tIns="0" rIns="0" bIns="0" rtlCol="0" anchor="t">
            <a:spAutoFit/>
          </a:bodyPr>
          <a:lstStyle/>
          <a:p>
            <a:pPr algn="l">
              <a:lnSpc>
                <a:spcPts val="3727"/>
              </a:lnSpc>
            </a:pPr>
            <a:r>
              <a:rPr lang="ja-JP" altLang="en-US" sz="2800" b="1" i="0" dirty="0">
                <a:effectLst/>
              </a:rPr>
              <a:t>マヤ・マトゥス</a:t>
            </a:r>
            <a:endParaRPr lang="en-US" sz="2662" b="1" dirty="0">
              <a:latin typeface="Montserrat Semi-Bold"/>
              <a:ea typeface="Montserrat Semi-Bold"/>
              <a:cs typeface="Montserrat Semi-Bold"/>
              <a:sym typeface="Montserrat Semi-Bold"/>
            </a:endParaRPr>
          </a:p>
        </p:txBody>
      </p:sp>
      <p:sp>
        <p:nvSpPr>
          <p:cNvPr id="13" name="TextBox 13"/>
          <p:cNvSpPr txBox="1"/>
          <p:nvPr/>
        </p:nvSpPr>
        <p:spPr>
          <a:xfrm>
            <a:off x="12486416" y="7777397"/>
            <a:ext cx="4266390" cy="807913"/>
          </a:xfrm>
          <a:prstGeom prst="rect">
            <a:avLst/>
          </a:prstGeom>
        </p:spPr>
        <p:txBody>
          <a:bodyPr lIns="0" tIns="0" rIns="0" bIns="0" rtlCol="0" anchor="t">
            <a:spAutoFit/>
          </a:bodyPr>
          <a:lstStyle/>
          <a:p>
            <a:pPr algn="l">
              <a:lnSpc>
                <a:spcPts val="2118"/>
              </a:lnSpc>
            </a:pPr>
            <a:r>
              <a:rPr lang="ja-JP" altLang="en-US" sz="2000" i="0" dirty="0">
                <a:solidFill>
                  <a:srgbClr val="000000"/>
                </a:solidFill>
                <a:effectLst/>
                <a:latin typeface="MS PGothic" panose="020B0600070205080204" pitchFamily="34" charset="-128"/>
                <a:ea typeface="MS PGothic" panose="020B0600070205080204" pitchFamily="34" charset="-128"/>
              </a:rPr>
              <a:t>ジャパン・デスク・マネージャー</a:t>
            </a:r>
            <a:endParaRPr lang="en-US" sz="2000" dirty="0">
              <a:solidFill>
                <a:srgbClr val="231F20"/>
              </a:solidFill>
              <a:latin typeface="MS PGothic" panose="020B0600070205080204" pitchFamily="34" charset="-128"/>
              <a:ea typeface="MS PGothic" panose="020B0600070205080204" pitchFamily="34" charset="-128"/>
              <a:cs typeface="Montserrat"/>
              <a:sym typeface="Montserrat"/>
            </a:endParaRPr>
          </a:p>
          <a:p>
            <a:pPr algn="l">
              <a:lnSpc>
                <a:spcPts val="2118"/>
              </a:lnSpc>
            </a:pPr>
            <a:r>
              <a:rPr lang="en-US" sz="2000" dirty="0">
                <a:solidFill>
                  <a:srgbClr val="231F20"/>
                </a:solidFill>
                <a:latin typeface="MS PGothic" panose="020B0600070205080204" pitchFamily="34" charset="-128"/>
                <a:ea typeface="MS PGothic" panose="020B0600070205080204" pitchFamily="34" charset="-128"/>
                <a:cs typeface="Montserrat"/>
                <a:sym typeface="Montserrat"/>
              </a:rPr>
              <a:t>E: m.matus@fandk.com.pl</a:t>
            </a:r>
          </a:p>
          <a:p>
            <a:pPr algn="l">
              <a:lnSpc>
                <a:spcPts val="2118"/>
              </a:lnSpc>
            </a:pPr>
            <a:endParaRPr lang="en-US" sz="2000" dirty="0">
              <a:solidFill>
                <a:srgbClr val="231F20"/>
              </a:solidFill>
              <a:latin typeface="MS PGothic" panose="020B0600070205080204" pitchFamily="34" charset="-128"/>
              <a:ea typeface="MS PGothic" panose="020B0600070205080204" pitchFamily="34" charset="-128"/>
              <a:cs typeface="Montserrat"/>
              <a:sym typeface="Montserrat"/>
            </a:endParaRPr>
          </a:p>
        </p:txBody>
      </p:sp>
      <p:sp>
        <p:nvSpPr>
          <p:cNvPr id="14" name="Freeform 14"/>
          <p:cNvSpPr/>
          <p:nvPr/>
        </p:nvSpPr>
        <p:spPr>
          <a:xfrm>
            <a:off x="14564133" y="1028700"/>
            <a:ext cx="2695167" cy="702298"/>
          </a:xfrm>
          <a:custGeom>
            <a:avLst/>
            <a:gdLst/>
            <a:ahLst/>
            <a:cxnLst/>
            <a:rect l="l" t="t" r="r" b="b"/>
            <a:pathLst>
              <a:path w="2695167" h="702298">
                <a:moveTo>
                  <a:pt x="0" y="0"/>
                </a:moveTo>
                <a:lnTo>
                  <a:pt x="2695167" y="0"/>
                </a:lnTo>
                <a:lnTo>
                  <a:pt x="2695167" y="702298"/>
                </a:lnTo>
                <a:lnTo>
                  <a:pt x="0" y="702298"/>
                </a:lnTo>
                <a:lnTo>
                  <a:pt x="0" y="0"/>
                </a:lnTo>
                <a:close/>
              </a:path>
            </a:pathLst>
          </a:custGeom>
          <a:blipFill>
            <a:blip r:embed="rId6"/>
            <a:stretch>
              <a:fillRect/>
            </a:stretch>
          </a:blipFill>
        </p:spPr>
        <p:txBody>
          <a:bodyPr/>
          <a:lstStyle/>
          <a:p>
            <a:endParaRPr lang="pl-PL"/>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 y="0"/>
            <a:ext cx="18288000" cy="10287000"/>
          </a:xfrm>
          <a:custGeom>
            <a:avLst/>
            <a:gdLst/>
            <a:ahLst/>
            <a:cxnLst/>
            <a:rect l="l" t="t" r="r" b="b"/>
            <a:pathLst>
              <a:path w="18288000" h="10964254">
                <a:moveTo>
                  <a:pt x="0" y="0"/>
                </a:moveTo>
                <a:lnTo>
                  <a:pt x="18288000" y="0"/>
                </a:lnTo>
                <a:lnTo>
                  <a:pt x="18288000" y="10964254"/>
                </a:lnTo>
                <a:lnTo>
                  <a:pt x="0" y="10964254"/>
                </a:lnTo>
                <a:lnTo>
                  <a:pt x="0" y="0"/>
                </a:lnTo>
                <a:close/>
              </a:path>
            </a:pathLst>
          </a:custGeom>
          <a:blipFill>
            <a:blip r:embed="rId3">
              <a:alphaModFix amt="57000"/>
            </a:blip>
            <a:stretch>
              <a:fillRect l="-3403" t="-10744" r="-6257" b="-11196"/>
            </a:stretch>
          </a:blipFill>
        </p:spPr>
        <p:txBody>
          <a:bodyPr/>
          <a:lstStyle/>
          <a:p>
            <a:endParaRPr lang="pl-PL"/>
          </a:p>
        </p:txBody>
      </p:sp>
      <p:grpSp>
        <p:nvGrpSpPr>
          <p:cNvPr id="3" name="Group 3"/>
          <p:cNvGrpSpPr/>
          <p:nvPr/>
        </p:nvGrpSpPr>
        <p:grpSpPr>
          <a:xfrm>
            <a:off x="0" y="6172200"/>
            <a:ext cx="18288000" cy="3086100"/>
            <a:chOff x="0" y="0"/>
            <a:chExt cx="4816593" cy="812800"/>
          </a:xfrm>
        </p:grpSpPr>
        <p:sp>
          <p:nvSpPr>
            <p:cNvPr id="4" name="Freeform 4"/>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FFFFF">
                <a:alpha val="85882"/>
              </a:srgbClr>
            </a:solidFill>
          </p:spPr>
          <p:txBody>
            <a:bodyPr/>
            <a:lstStyle/>
            <a:p>
              <a:r>
                <a:rPr lang="ja-JP" altLang="en-US" dirty="0">
                  <a:solidFill>
                    <a:schemeClr val="bg1"/>
                  </a:solidFill>
                  <a:latin typeface="Palatino Linotype" panose="02040502050505030304" pitchFamily="18" charset="0"/>
                </a:rPr>
                <a:t>ウッチ・オフィス</a:t>
              </a:r>
              <a:r>
                <a:rPr lang="pl-PL" dirty="0">
                  <a:solidFill>
                    <a:schemeClr val="bg1"/>
                  </a:solidFill>
                  <a:latin typeface="Palatino Linotype" panose="02040502050505030304" pitchFamily="18" charset="0"/>
                </a:rPr>
                <a:t> </a:t>
              </a:r>
            </a:p>
            <a:p>
              <a:endParaRPr lang="pl-PL" dirty="0"/>
            </a:p>
          </p:txBody>
        </p:sp>
        <p:sp>
          <p:nvSpPr>
            <p:cNvPr id="5" name="TextBox 5"/>
            <p:cNvSpPr txBox="1"/>
            <p:nvPr/>
          </p:nvSpPr>
          <p:spPr>
            <a:xfrm>
              <a:off x="0" y="0"/>
              <a:ext cx="4816593" cy="812800"/>
            </a:xfrm>
            <a:prstGeom prst="rect">
              <a:avLst/>
            </a:prstGeom>
          </p:spPr>
          <p:txBody>
            <a:bodyPr lIns="50800" tIns="50800" rIns="50800" bIns="50800" rtlCol="0" anchor="ctr"/>
            <a:lstStyle/>
            <a:p>
              <a:pPr algn="ctr">
                <a:lnSpc>
                  <a:spcPts val="2118"/>
                </a:lnSpc>
              </a:pPr>
              <a:endParaRPr/>
            </a:p>
          </p:txBody>
        </p:sp>
      </p:grpSp>
      <p:sp>
        <p:nvSpPr>
          <p:cNvPr id="6" name="TextBox 6"/>
          <p:cNvSpPr txBox="1"/>
          <p:nvPr/>
        </p:nvSpPr>
        <p:spPr>
          <a:xfrm>
            <a:off x="4702211" y="6637337"/>
            <a:ext cx="3722292" cy="2064668"/>
          </a:xfrm>
          <a:prstGeom prst="rect">
            <a:avLst/>
          </a:prstGeom>
        </p:spPr>
        <p:txBody>
          <a:bodyPr lIns="0" tIns="0" rIns="0" bIns="0" rtlCol="0" anchor="t">
            <a:spAutoFit/>
          </a:bodyPr>
          <a:lstStyle/>
          <a:p>
            <a:pPr algn="just">
              <a:lnSpc>
                <a:spcPts val="2300"/>
              </a:lnSpc>
            </a:pPr>
            <a:endParaRPr lang="pl-PL" sz="2000" b="1" dirty="0">
              <a:solidFill>
                <a:srgbClr val="000000"/>
              </a:solidFill>
              <a:latin typeface="Open Sauce Bold"/>
              <a:ea typeface="Open Sauce"/>
              <a:cs typeface="Open Sauce"/>
              <a:sym typeface="Open Sauce Bold"/>
            </a:endParaRPr>
          </a:p>
          <a:p>
            <a:pPr algn="just">
              <a:lnSpc>
                <a:spcPts val="2300"/>
              </a:lnSpc>
            </a:pPr>
            <a:endParaRPr lang="pl-PL" sz="2000" b="1" dirty="0">
              <a:solidFill>
                <a:srgbClr val="000000"/>
              </a:solidFill>
              <a:latin typeface="Open Sauce Bold"/>
              <a:ea typeface="Open Sauce"/>
              <a:cs typeface="Open Sauce"/>
              <a:sym typeface="Open Sauce Bold"/>
            </a:endParaRPr>
          </a:p>
          <a:p>
            <a:pPr algn="just">
              <a:lnSpc>
                <a:spcPts val="2300"/>
              </a:lnSpc>
            </a:pPr>
            <a:r>
              <a:rPr lang="en-US" sz="2000" dirty="0">
                <a:solidFill>
                  <a:srgbClr val="000000"/>
                </a:solidFill>
                <a:latin typeface="Open Sauce"/>
                <a:ea typeface="Open Sauce"/>
                <a:cs typeface="Open Sauce"/>
                <a:sym typeface="Open Sauce"/>
              </a:rPr>
              <a:t>77a/3 </a:t>
            </a:r>
            <a:r>
              <a:rPr lang="en-US" sz="2000" dirty="0" err="1">
                <a:solidFill>
                  <a:srgbClr val="000000"/>
                </a:solidFill>
                <a:latin typeface="Open Sauce"/>
                <a:ea typeface="Open Sauce"/>
                <a:cs typeface="Open Sauce"/>
                <a:sym typeface="Open Sauce"/>
              </a:rPr>
              <a:t>Gdańska</a:t>
            </a:r>
            <a:r>
              <a:rPr lang="en-US" sz="2000" dirty="0">
                <a:solidFill>
                  <a:srgbClr val="000000"/>
                </a:solidFill>
                <a:latin typeface="Open Sauce"/>
                <a:ea typeface="Open Sauce"/>
                <a:cs typeface="Open Sauce"/>
                <a:sym typeface="Open Sauce"/>
              </a:rPr>
              <a:t> St.</a:t>
            </a:r>
          </a:p>
          <a:p>
            <a:pPr algn="just">
              <a:lnSpc>
                <a:spcPts val="2300"/>
              </a:lnSpc>
            </a:pPr>
            <a:r>
              <a:rPr lang="en-US" sz="2000" dirty="0">
                <a:solidFill>
                  <a:srgbClr val="000000"/>
                </a:solidFill>
                <a:latin typeface="Open Sauce"/>
                <a:ea typeface="Open Sauce"/>
                <a:cs typeface="Open Sauce"/>
                <a:sym typeface="Open Sauce"/>
              </a:rPr>
              <a:t>90-613 Łódź</a:t>
            </a:r>
          </a:p>
          <a:p>
            <a:pPr algn="just">
              <a:lnSpc>
                <a:spcPts val="2300"/>
              </a:lnSpc>
            </a:pPr>
            <a:endParaRPr lang="en-US" sz="2000" dirty="0">
              <a:solidFill>
                <a:srgbClr val="000000"/>
              </a:solidFill>
              <a:latin typeface="Open Sauce"/>
              <a:ea typeface="Open Sauce"/>
              <a:cs typeface="Open Sauce"/>
              <a:sym typeface="Open Sauce"/>
            </a:endParaRPr>
          </a:p>
          <a:p>
            <a:pPr algn="just">
              <a:lnSpc>
                <a:spcPts val="2300"/>
              </a:lnSpc>
            </a:pPr>
            <a:r>
              <a:rPr lang="en-US" sz="2000" dirty="0">
                <a:solidFill>
                  <a:srgbClr val="000000"/>
                </a:solidFill>
                <a:latin typeface="Open Sauce"/>
                <a:ea typeface="Open Sauce"/>
                <a:cs typeface="Open Sauce"/>
                <a:sym typeface="Open Sauce"/>
              </a:rPr>
              <a:t>phone: +48 42 676 90 20</a:t>
            </a:r>
          </a:p>
          <a:p>
            <a:pPr algn="just">
              <a:lnSpc>
                <a:spcPts val="2300"/>
              </a:lnSpc>
            </a:pPr>
            <a:r>
              <a:rPr lang="en-US" sz="2000" dirty="0">
                <a:solidFill>
                  <a:srgbClr val="000000"/>
                </a:solidFill>
                <a:latin typeface="Open Sauce"/>
                <a:ea typeface="Open Sauce"/>
                <a:cs typeface="Open Sauce"/>
                <a:sym typeface="Open Sauce"/>
              </a:rPr>
              <a:t>e-mail: biuro@fandk.com.pl</a:t>
            </a:r>
          </a:p>
        </p:txBody>
      </p:sp>
      <p:sp>
        <p:nvSpPr>
          <p:cNvPr id="7" name="TextBox 7"/>
          <p:cNvSpPr txBox="1"/>
          <p:nvPr/>
        </p:nvSpPr>
        <p:spPr>
          <a:xfrm>
            <a:off x="1211802" y="6513512"/>
            <a:ext cx="3022587" cy="587375"/>
          </a:xfrm>
          <a:prstGeom prst="rect">
            <a:avLst/>
          </a:prstGeom>
        </p:spPr>
        <p:txBody>
          <a:bodyPr lIns="0" tIns="0" rIns="0" bIns="0" rtlCol="0" anchor="t">
            <a:spAutoFit/>
          </a:bodyPr>
          <a:lstStyle/>
          <a:p>
            <a:pPr algn="l">
              <a:lnSpc>
                <a:spcPts val="4599"/>
              </a:lnSpc>
            </a:pPr>
            <a:r>
              <a:rPr lang="en-US" sz="3999" dirty="0">
                <a:solidFill>
                  <a:srgbClr val="000000"/>
                </a:solidFill>
                <a:latin typeface="League Spartan"/>
                <a:ea typeface="League Spartan"/>
                <a:cs typeface="League Spartan"/>
                <a:sym typeface="League Spartan"/>
              </a:rPr>
              <a:t>Contact us</a:t>
            </a:r>
          </a:p>
        </p:txBody>
      </p:sp>
      <p:sp>
        <p:nvSpPr>
          <p:cNvPr id="8" name="TextBox 8"/>
          <p:cNvSpPr txBox="1"/>
          <p:nvPr/>
        </p:nvSpPr>
        <p:spPr>
          <a:xfrm>
            <a:off x="8685345" y="6637337"/>
            <a:ext cx="3386417" cy="2359620"/>
          </a:xfrm>
          <a:prstGeom prst="rect">
            <a:avLst/>
          </a:prstGeom>
        </p:spPr>
        <p:txBody>
          <a:bodyPr lIns="0" tIns="0" rIns="0" bIns="0" rtlCol="0" anchor="t">
            <a:spAutoFit/>
          </a:bodyPr>
          <a:lstStyle/>
          <a:p>
            <a:pPr algn="just">
              <a:lnSpc>
                <a:spcPts val="2300"/>
              </a:lnSpc>
            </a:pPr>
            <a:endParaRPr lang="pl-PL" sz="2000" b="1" spc="40" dirty="0">
              <a:solidFill>
                <a:srgbClr val="000000"/>
              </a:solidFill>
              <a:latin typeface="Open Sauce Bold"/>
              <a:ea typeface="Open Sauce"/>
              <a:cs typeface="Open Sauce"/>
              <a:sym typeface="Open Sauce Bold"/>
            </a:endParaRPr>
          </a:p>
          <a:p>
            <a:pPr algn="just">
              <a:lnSpc>
                <a:spcPts val="2300"/>
              </a:lnSpc>
            </a:pPr>
            <a:endParaRPr lang="pl-PL" sz="2000" b="1" spc="40" dirty="0">
              <a:solidFill>
                <a:srgbClr val="000000"/>
              </a:solidFill>
              <a:latin typeface="Open Sauce Bold"/>
              <a:ea typeface="Open Sauce"/>
              <a:cs typeface="Open Sauce"/>
              <a:sym typeface="Open Sauce Bold"/>
            </a:endParaRPr>
          </a:p>
          <a:p>
            <a:pPr algn="just">
              <a:lnSpc>
                <a:spcPts val="2300"/>
              </a:lnSpc>
            </a:pPr>
            <a:r>
              <a:rPr lang="en-US" sz="2000" spc="40" dirty="0" err="1">
                <a:solidFill>
                  <a:srgbClr val="000000"/>
                </a:solidFill>
                <a:latin typeface="Open Sauce"/>
                <a:ea typeface="Open Sauce"/>
                <a:cs typeface="Open Sauce"/>
                <a:sym typeface="Open Sauce"/>
              </a:rPr>
              <a:t>Małachowskiego</a:t>
            </a:r>
            <a:r>
              <a:rPr lang="en-US" sz="2000" spc="40" dirty="0">
                <a:solidFill>
                  <a:srgbClr val="000000"/>
                </a:solidFill>
                <a:latin typeface="Open Sauce"/>
                <a:ea typeface="Open Sauce"/>
                <a:cs typeface="Open Sauce"/>
                <a:sym typeface="Open Sauce"/>
              </a:rPr>
              <a:t> Square 2</a:t>
            </a:r>
          </a:p>
          <a:p>
            <a:pPr algn="just">
              <a:lnSpc>
                <a:spcPts val="2300"/>
              </a:lnSpc>
            </a:pPr>
            <a:r>
              <a:rPr lang="en-US" sz="2000" spc="40" dirty="0">
                <a:solidFill>
                  <a:srgbClr val="000000"/>
                </a:solidFill>
                <a:latin typeface="Open Sauce"/>
                <a:ea typeface="Open Sauce"/>
                <a:cs typeface="Open Sauce"/>
                <a:sym typeface="Open Sauce"/>
              </a:rPr>
              <a:t>00-066 Warsaw</a:t>
            </a:r>
          </a:p>
          <a:p>
            <a:pPr algn="just">
              <a:lnSpc>
                <a:spcPts val="2300"/>
              </a:lnSpc>
            </a:pPr>
            <a:endParaRPr lang="en-US" sz="2000" spc="40" dirty="0">
              <a:solidFill>
                <a:srgbClr val="000000"/>
              </a:solidFill>
              <a:latin typeface="Open Sauce"/>
              <a:ea typeface="Open Sauce"/>
              <a:cs typeface="Open Sauce"/>
              <a:sym typeface="Open Sauce"/>
            </a:endParaRPr>
          </a:p>
          <a:p>
            <a:pPr algn="just">
              <a:lnSpc>
                <a:spcPts val="2300"/>
              </a:lnSpc>
            </a:pPr>
            <a:r>
              <a:rPr lang="en-US" sz="2000" spc="40" dirty="0">
                <a:solidFill>
                  <a:srgbClr val="000000"/>
                </a:solidFill>
                <a:latin typeface="Open Sauce"/>
                <a:ea typeface="Open Sauce"/>
                <a:cs typeface="Open Sauce"/>
                <a:sym typeface="Open Sauce"/>
              </a:rPr>
              <a:t>tel. +48 22 300 15 60</a:t>
            </a:r>
          </a:p>
          <a:p>
            <a:pPr algn="just">
              <a:lnSpc>
                <a:spcPts val="2300"/>
              </a:lnSpc>
            </a:pPr>
            <a:r>
              <a:rPr lang="en-US" sz="2000" spc="40" dirty="0">
                <a:solidFill>
                  <a:srgbClr val="000000"/>
                </a:solidFill>
                <a:latin typeface="Open Sauce"/>
                <a:ea typeface="Open Sauce"/>
                <a:cs typeface="Open Sauce"/>
                <a:sym typeface="Open Sauce"/>
              </a:rPr>
              <a:t>fax +48 22 300 15 64</a:t>
            </a:r>
          </a:p>
          <a:p>
            <a:pPr algn="just">
              <a:lnSpc>
                <a:spcPts val="2300"/>
              </a:lnSpc>
            </a:pPr>
            <a:endParaRPr lang="en-US" sz="2000" spc="40" dirty="0">
              <a:solidFill>
                <a:srgbClr val="000000"/>
              </a:solidFill>
              <a:latin typeface="Open Sauce"/>
              <a:ea typeface="Open Sauce"/>
              <a:cs typeface="Open Sauce"/>
              <a:sym typeface="Open Sauce"/>
            </a:endParaRPr>
          </a:p>
        </p:txBody>
      </p:sp>
      <p:sp>
        <p:nvSpPr>
          <p:cNvPr id="9" name="Freeform 9"/>
          <p:cNvSpPr/>
          <p:nvPr/>
        </p:nvSpPr>
        <p:spPr>
          <a:xfrm>
            <a:off x="13813602" y="6749738"/>
            <a:ext cx="2695167" cy="702298"/>
          </a:xfrm>
          <a:custGeom>
            <a:avLst/>
            <a:gdLst/>
            <a:ahLst/>
            <a:cxnLst/>
            <a:rect l="l" t="t" r="r" b="b"/>
            <a:pathLst>
              <a:path w="2695167" h="702298">
                <a:moveTo>
                  <a:pt x="0" y="0"/>
                </a:moveTo>
                <a:lnTo>
                  <a:pt x="2695167" y="0"/>
                </a:lnTo>
                <a:lnTo>
                  <a:pt x="2695167" y="702299"/>
                </a:lnTo>
                <a:lnTo>
                  <a:pt x="0" y="702299"/>
                </a:lnTo>
                <a:lnTo>
                  <a:pt x="0" y="0"/>
                </a:lnTo>
                <a:close/>
              </a:path>
            </a:pathLst>
          </a:custGeom>
          <a:blipFill>
            <a:blip r:embed="rId4"/>
            <a:stretch>
              <a:fillRect/>
            </a:stretch>
          </a:blipFill>
        </p:spPr>
        <p:txBody>
          <a:bodyPr/>
          <a:lstStyle/>
          <a:p>
            <a:endParaRPr lang="pl-PL"/>
          </a:p>
        </p:txBody>
      </p:sp>
      <p:sp>
        <p:nvSpPr>
          <p:cNvPr id="10" name="Freeform 10"/>
          <p:cNvSpPr/>
          <p:nvPr/>
        </p:nvSpPr>
        <p:spPr>
          <a:xfrm>
            <a:off x="13813602" y="7953530"/>
            <a:ext cx="2695167" cy="696757"/>
          </a:xfrm>
          <a:custGeom>
            <a:avLst/>
            <a:gdLst/>
            <a:ahLst/>
            <a:cxnLst/>
            <a:rect l="l" t="t" r="r" b="b"/>
            <a:pathLst>
              <a:path w="2695167" h="696757">
                <a:moveTo>
                  <a:pt x="0" y="0"/>
                </a:moveTo>
                <a:lnTo>
                  <a:pt x="2695167" y="0"/>
                </a:lnTo>
                <a:lnTo>
                  <a:pt x="2695167" y="696758"/>
                </a:lnTo>
                <a:lnTo>
                  <a:pt x="0" y="696758"/>
                </a:lnTo>
                <a:lnTo>
                  <a:pt x="0" y="0"/>
                </a:lnTo>
                <a:close/>
              </a:path>
            </a:pathLst>
          </a:custGeom>
          <a:blipFill>
            <a:blip r:embed="rId5"/>
            <a:stretch>
              <a:fillRect/>
            </a:stretch>
          </a:blipFill>
        </p:spPr>
        <p:txBody>
          <a:bodyPr/>
          <a:lstStyle/>
          <a:p>
            <a:endParaRPr lang="pl-PL"/>
          </a:p>
        </p:txBody>
      </p:sp>
      <p:sp>
        <p:nvSpPr>
          <p:cNvPr id="11" name="TextBox 4">
            <a:extLst>
              <a:ext uri="{FF2B5EF4-FFF2-40B4-BE49-F238E27FC236}">
                <a16:creationId xmlns:a16="http://schemas.microsoft.com/office/drawing/2014/main" id="{60E79CF9-E291-A017-DFD4-3E0B5C608869}"/>
              </a:ext>
            </a:extLst>
          </p:cNvPr>
          <p:cNvSpPr txBox="1"/>
          <p:nvPr/>
        </p:nvSpPr>
        <p:spPr>
          <a:xfrm>
            <a:off x="4702211" y="6579078"/>
            <a:ext cx="3866419" cy="430887"/>
          </a:xfrm>
          <a:prstGeom prst="rect">
            <a:avLst/>
          </a:prstGeom>
        </p:spPr>
        <p:txBody>
          <a:bodyPr lIns="0" tIns="0" rIns="0" bIns="0" rtlCol="0" anchor="t">
            <a:spAutoFit/>
          </a:bodyPr>
          <a:lstStyle/>
          <a:p>
            <a:r>
              <a:rPr lang="ja-JP" altLang="en-US" sz="2800" b="1" dirty="0">
                <a:latin typeface="MS PGothic" panose="020B0600070205080204" pitchFamily="34" charset="-128"/>
                <a:ea typeface="MS PGothic" panose="020B0600070205080204" pitchFamily="34" charset="-128"/>
              </a:rPr>
              <a:t>ウッチ・オフィス</a:t>
            </a:r>
            <a:r>
              <a:rPr lang="pl-PL" sz="2800" b="1" dirty="0">
                <a:latin typeface="MS PGothic" panose="020B0600070205080204" pitchFamily="34" charset="-128"/>
                <a:ea typeface="MS PGothic" panose="020B0600070205080204" pitchFamily="34" charset="-128"/>
              </a:rPr>
              <a:t> </a:t>
            </a:r>
          </a:p>
        </p:txBody>
      </p:sp>
      <p:sp>
        <p:nvSpPr>
          <p:cNvPr id="12" name="TextBox 4">
            <a:extLst>
              <a:ext uri="{FF2B5EF4-FFF2-40B4-BE49-F238E27FC236}">
                <a16:creationId xmlns:a16="http://schemas.microsoft.com/office/drawing/2014/main" id="{ABC6FA24-A6A9-5317-7C1D-AC7E666B21F6}"/>
              </a:ext>
            </a:extLst>
          </p:cNvPr>
          <p:cNvSpPr txBox="1"/>
          <p:nvPr/>
        </p:nvSpPr>
        <p:spPr>
          <a:xfrm>
            <a:off x="8675723" y="6581266"/>
            <a:ext cx="3866419" cy="430887"/>
          </a:xfrm>
          <a:prstGeom prst="rect">
            <a:avLst/>
          </a:prstGeom>
        </p:spPr>
        <p:txBody>
          <a:bodyPr lIns="0" tIns="0" rIns="0" bIns="0" rtlCol="0" anchor="t">
            <a:spAutoFit/>
          </a:bodyPr>
          <a:lstStyle/>
          <a:p>
            <a:r>
              <a:rPr lang="ja-JP" altLang="en-US" sz="2800" b="1" dirty="0">
                <a:latin typeface="Palatino Linotype" panose="02040502050505030304" pitchFamily="18" charset="0"/>
              </a:rPr>
              <a:t>ワルシャワ・オフィス</a:t>
            </a:r>
            <a:endParaRPr lang="pl-PL" sz="2800" b="1" dirty="0">
              <a:latin typeface="Palatino Linotype" panose="0204050205050503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TotalTime>
  <Words>3054</Words>
  <Application>Microsoft Office PowerPoint</Application>
  <PresentationFormat>Niestandardowy</PresentationFormat>
  <Paragraphs>267</Paragraphs>
  <Slides>15</Slides>
  <Notes>15</Notes>
  <HiddenSlides>0</HiddenSlides>
  <MMClips>0</MMClips>
  <ScaleCrop>false</ScaleCrop>
  <HeadingPairs>
    <vt:vector size="6" baseType="variant">
      <vt:variant>
        <vt:lpstr>Używane czcionki</vt:lpstr>
      </vt:variant>
      <vt:variant>
        <vt:i4>15</vt:i4>
      </vt:variant>
      <vt:variant>
        <vt:lpstr>Motyw</vt:lpstr>
      </vt:variant>
      <vt:variant>
        <vt:i4>1</vt:i4>
      </vt:variant>
      <vt:variant>
        <vt:lpstr>Tytuły slajdów</vt:lpstr>
      </vt:variant>
      <vt:variant>
        <vt:i4>15</vt:i4>
      </vt:variant>
    </vt:vector>
  </HeadingPairs>
  <TitlesOfParts>
    <vt:vector size="31" baseType="lpstr">
      <vt:lpstr>Arial</vt:lpstr>
      <vt:lpstr>MS PGothic</vt:lpstr>
      <vt:lpstr>Open Sauce Bold</vt:lpstr>
      <vt:lpstr>Yu Mincho</vt:lpstr>
      <vt:lpstr>Symbol</vt:lpstr>
      <vt:lpstr>Calibri</vt:lpstr>
      <vt:lpstr>Times New Roman</vt:lpstr>
      <vt:lpstr>YAFdtQi73Xs 0</vt:lpstr>
      <vt:lpstr>Montserrat Bold</vt:lpstr>
      <vt:lpstr>Open Sauce</vt:lpstr>
      <vt:lpstr>Palatino Linotype</vt:lpstr>
      <vt:lpstr>League Spartan</vt:lpstr>
      <vt:lpstr>Arial Bold</vt:lpstr>
      <vt:lpstr>Aptos</vt:lpstr>
      <vt:lpstr>Montserrat Semi-Bold</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law</dc:title>
  <cp:lastModifiedBy>Agnieszka Wołkowycka-Płatkowska</cp:lastModifiedBy>
  <cp:revision>15</cp:revision>
  <dcterms:created xsi:type="dcterms:W3CDTF">2006-08-16T00:00:00Z</dcterms:created>
  <dcterms:modified xsi:type="dcterms:W3CDTF">2025-04-25T14:26:11Z</dcterms:modified>
  <dc:identifier>DAGks-9TBkc</dc:identifier>
</cp:coreProperties>
</file>